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sldIdLst>
    <p:sldId id="256" r:id="rId5"/>
    <p:sldId id="1874" r:id="rId6"/>
    <p:sldId id="1986" r:id="rId7"/>
    <p:sldId id="1888" r:id="rId8"/>
    <p:sldId id="1889" r:id="rId9"/>
    <p:sldId id="1949" r:id="rId10"/>
    <p:sldId id="1984" r:id="rId11"/>
    <p:sldId id="1952" r:id="rId12"/>
    <p:sldId id="1953" r:id="rId13"/>
    <p:sldId id="2002" r:id="rId14"/>
    <p:sldId id="1955" r:id="rId15"/>
    <p:sldId id="1985" r:id="rId16"/>
    <p:sldId id="1875" r:id="rId17"/>
    <p:sldId id="1978" r:id="rId18"/>
    <p:sldId id="1866" r:id="rId19"/>
    <p:sldId id="1982" r:id="rId20"/>
    <p:sldId id="1877" r:id="rId21"/>
    <p:sldId id="1901" r:id="rId22"/>
    <p:sldId id="1938" r:id="rId23"/>
    <p:sldId id="1979" r:id="rId24"/>
    <p:sldId id="1980" r:id="rId25"/>
    <p:sldId id="1983" r:id="rId26"/>
    <p:sldId id="1867" r:id="rId27"/>
    <p:sldId id="1998" r:id="rId28"/>
    <p:sldId id="1971" r:id="rId29"/>
    <p:sldId id="1973" r:id="rId30"/>
    <p:sldId id="1884" r:id="rId31"/>
    <p:sldId id="1969" r:id="rId32"/>
    <p:sldId id="1989" r:id="rId33"/>
    <p:sldId id="1974" r:id="rId34"/>
    <p:sldId id="1999" r:id="rId35"/>
    <p:sldId id="2000" r:id="rId36"/>
    <p:sldId id="1990" r:id="rId37"/>
    <p:sldId id="1903" r:id="rId38"/>
    <p:sldId id="1897" r:id="rId39"/>
    <p:sldId id="1898" r:id="rId40"/>
    <p:sldId id="1899" r:id="rId41"/>
    <p:sldId id="1902" r:id="rId42"/>
    <p:sldId id="1893" r:id="rId43"/>
    <p:sldId id="1928" r:id="rId44"/>
    <p:sldId id="1876" r:id="rId45"/>
    <p:sldId id="1927" r:id="rId46"/>
    <p:sldId id="1995" r:id="rId47"/>
    <p:sldId id="1872" r:id="rId48"/>
    <p:sldId id="1997" r:id="rId49"/>
    <p:sldId id="2001" r:id="rId50"/>
    <p:sldId id="1991" r:id="rId51"/>
    <p:sldId id="1992" r:id="rId52"/>
    <p:sldId id="1993" r:id="rId53"/>
    <p:sldId id="1942" r:id="rId54"/>
    <p:sldId id="1994" r:id="rId55"/>
    <p:sldId id="1929" r:id="rId56"/>
    <p:sldId id="1943" r:id="rId57"/>
    <p:sldId id="1918" r:id="rId58"/>
    <p:sldId id="1996" r:id="rId59"/>
    <p:sldId id="1959" r:id="rId60"/>
    <p:sldId id="1960" r:id="rId61"/>
    <p:sldId id="1962" r:id="rId62"/>
    <p:sldId id="1861" r:id="rId63"/>
    <p:sldId id="185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91366-A93A-4043-891B-97774BA1D95E}">
          <p14:sldIdLst>
            <p14:sldId id="256"/>
            <p14:sldId id="1874"/>
          </p14:sldIdLst>
        </p14:section>
        <p14:section name="Phishing" id="{F2599420-744A-4EC1-AF49-EF6A49D64DBA}">
          <p14:sldIdLst>
            <p14:sldId id="1986"/>
            <p14:sldId id="1888"/>
            <p14:sldId id="1889"/>
            <p14:sldId id="1949"/>
            <p14:sldId id="1984"/>
            <p14:sldId id="1952"/>
            <p14:sldId id="1953"/>
            <p14:sldId id="2002"/>
            <p14:sldId id="1955"/>
          </p14:sldIdLst>
        </p14:section>
        <p14:section name="Trusting the Internet" id="{72995494-E664-4987-B097-6409CCF5E386}">
          <p14:sldIdLst>
            <p14:sldId id="1985"/>
            <p14:sldId id="1875"/>
            <p14:sldId id="1978"/>
            <p14:sldId id="1866"/>
            <p14:sldId id="1982"/>
            <p14:sldId id="1877"/>
            <p14:sldId id="1901"/>
            <p14:sldId id="1938"/>
            <p14:sldId id="1979"/>
            <p14:sldId id="1980"/>
          </p14:sldIdLst>
        </p14:section>
        <p14:section name="Techniques" id="{8CBCADED-2C29-4A18-8950-C707B39000D0}">
          <p14:sldIdLst>
            <p14:sldId id="1983"/>
            <p14:sldId id="1867"/>
            <p14:sldId id="1998"/>
            <p14:sldId id="1971"/>
            <p14:sldId id="1973"/>
            <p14:sldId id="1884"/>
            <p14:sldId id="1969"/>
            <p14:sldId id="1989"/>
            <p14:sldId id="1974"/>
            <p14:sldId id="1999"/>
            <p14:sldId id="2000"/>
            <p14:sldId id="1990"/>
            <p14:sldId id="1903"/>
            <p14:sldId id="1897"/>
            <p14:sldId id="1898"/>
            <p14:sldId id="1899"/>
            <p14:sldId id="1902"/>
            <p14:sldId id="1893"/>
            <p14:sldId id="1928"/>
            <p14:sldId id="1876"/>
            <p14:sldId id="1927"/>
            <p14:sldId id="1995"/>
            <p14:sldId id="1872"/>
            <p14:sldId id="1997"/>
            <p14:sldId id="2001"/>
            <p14:sldId id="1991"/>
            <p14:sldId id="1992"/>
            <p14:sldId id="1993"/>
            <p14:sldId id="1942"/>
          </p14:sldIdLst>
        </p14:section>
        <p14:section name="What can we do" id="{9D2C7174-D2B0-4D5A-A302-89A6DC548537}">
          <p14:sldIdLst>
            <p14:sldId id="1994"/>
          </p14:sldIdLst>
        </p14:section>
        <p14:section name="Closing" id="{F76D81B0-4BFE-4E0A-AC73-66AF1C0EFBE6}">
          <p14:sldIdLst>
            <p14:sldId id="1929"/>
            <p14:sldId id="1943"/>
            <p14:sldId id="1918"/>
            <p14:sldId id="1996"/>
            <p14:sldId id="1959"/>
            <p14:sldId id="1960"/>
            <p14:sldId id="1962"/>
            <p14:sldId id="1861"/>
            <p14:sldId id="18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04CD94-603E-43A9-82F9-55039909A420}" v="326" dt="2021-06-12T18:59:09.4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3325" autoAdjust="0"/>
  </p:normalViewPr>
  <p:slideViewPr>
    <p:cSldViewPr snapToGrid="0">
      <p:cViewPr varScale="1">
        <p:scale>
          <a:sx n="83" d="100"/>
          <a:sy n="83" d="100"/>
        </p:scale>
        <p:origin x="9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22B807-C7A4-4642-AC5E-3E5B1C994410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EAB2211-45BD-4039-99BB-7632FBD04991}">
      <dgm:prSet/>
      <dgm:spPr/>
      <dgm:t>
        <a:bodyPr/>
        <a:lstStyle/>
        <a:p>
          <a:r>
            <a:rPr lang="en-US" dirty="0"/>
            <a:t>Some languages including Arabic, Hebrew, Syriac, and Thaana (Divehi) are right to left. </a:t>
          </a:r>
        </a:p>
      </dgm:t>
    </dgm:pt>
    <dgm:pt modelId="{51037448-6488-4CE1-BB0D-082CC7B41B55}" type="parTrans" cxnId="{001E032E-7CD1-4B90-957A-A26CC8F32746}">
      <dgm:prSet/>
      <dgm:spPr/>
      <dgm:t>
        <a:bodyPr/>
        <a:lstStyle/>
        <a:p>
          <a:endParaRPr lang="en-US"/>
        </a:p>
      </dgm:t>
    </dgm:pt>
    <dgm:pt modelId="{B96D2A2B-D6F0-4D22-BC3A-BFF7A69BD1F7}" type="sibTrans" cxnId="{001E032E-7CD1-4B90-957A-A26CC8F32746}">
      <dgm:prSet/>
      <dgm:spPr/>
      <dgm:t>
        <a:bodyPr/>
        <a:lstStyle/>
        <a:p>
          <a:endParaRPr lang="en-US"/>
        </a:p>
      </dgm:t>
    </dgm:pt>
    <dgm:pt modelId="{E1BF0611-BBBC-4848-BA41-A73FBE5F45AA}">
      <dgm:prSet/>
      <dgm:spPr/>
      <dgm:t>
        <a:bodyPr/>
        <a:lstStyle/>
        <a:p>
          <a:r>
            <a:rPr lang="en-US" dirty="0"/>
            <a:t>Windows supports “</a:t>
          </a:r>
          <a:r>
            <a:rPr lang="en-US" b="1" dirty="0"/>
            <a:t>bi-directional text encoding</a:t>
          </a:r>
          <a:r>
            <a:rPr lang="en-US" dirty="0"/>
            <a:t>”… permits both directions in the same text-field</a:t>
          </a:r>
        </a:p>
      </dgm:t>
    </dgm:pt>
    <dgm:pt modelId="{44C44423-0350-48E2-8427-143C9142A206}" type="parTrans" cxnId="{70090B71-1C99-4BA7-90FE-4495D650B3BE}">
      <dgm:prSet/>
      <dgm:spPr/>
      <dgm:t>
        <a:bodyPr/>
        <a:lstStyle/>
        <a:p>
          <a:endParaRPr lang="en-US"/>
        </a:p>
      </dgm:t>
    </dgm:pt>
    <dgm:pt modelId="{DB2F4ABF-EF2B-4AC9-A97D-6686C23C78DA}" type="sibTrans" cxnId="{70090B71-1C99-4BA7-90FE-4495D650B3BE}">
      <dgm:prSet/>
      <dgm:spPr/>
      <dgm:t>
        <a:bodyPr/>
        <a:lstStyle/>
        <a:p>
          <a:endParaRPr lang="en-US"/>
        </a:p>
      </dgm:t>
    </dgm:pt>
    <dgm:pt modelId="{63439FAF-CCBF-4DED-B389-15951D927707}">
      <dgm:prSet/>
      <dgm:spPr/>
      <dgm:t>
        <a:bodyPr/>
        <a:lstStyle/>
        <a:p>
          <a:r>
            <a:rPr lang="en-US" i="1" dirty="0"/>
            <a:t>Is it a feature or vulnerability? What is the risk in bidirectional text encoding? </a:t>
          </a:r>
          <a:endParaRPr lang="en-US" dirty="0"/>
        </a:p>
      </dgm:t>
    </dgm:pt>
    <dgm:pt modelId="{416C12BC-FDF3-4FAC-A46F-0C81F6A92391}" type="parTrans" cxnId="{CD5BBD40-3AFF-47CE-B31A-86EA51D76DFA}">
      <dgm:prSet/>
      <dgm:spPr/>
      <dgm:t>
        <a:bodyPr/>
        <a:lstStyle/>
        <a:p>
          <a:endParaRPr lang="en-US"/>
        </a:p>
      </dgm:t>
    </dgm:pt>
    <dgm:pt modelId="{590C5EFD-1A29-4091-83AA-370FA731019A}" type="sibTrans" cxnId="{CD5BBD40-3AFF-47CE-B31A-86EA51D76DFA}">
      <dgm:prSet/>
      <dgm:spPr/>
      <dgm:t>
        <a:bodyPr/>
        <a:lstStyle/>
        <a:p>
          <a:endParaRPr lang="en-US"/>
        </a:p>
      </dgm:t>
    </dgm:pt>
    <dgm:pt modelId="{AFC6424B-0EA7-4B69-AC0D-44EBFC4C6613}" type="pres">
      <dgm:prSet presAssocID="{C522B807-C7A4-4642-AC5E-3E5B1C994410}" presName="vert0" presStyleCnt="0">
        <dgm:presLayoutVars>
          <dgm:dir/>
          <dgm:animOne val="branch"/>
          <dgm:animLvl val="lvl"/>
        </dgm:presLayoutVars>
      </dgm:prSet>
      <dgm:spPr/>
    </dgm:pt>
    <dgm:pt modelId="{D8DC0C57-23A3-4321-934C-565B39F3DACA}" type="pres">
      <dgm:prSet presAssocID="{7EAB2211-45BD-4039-99BB-7632FBD04991}" presName="thickLine" presStyleLbl="alignNode1" presStyleIdx="0" presStyleCnt="3"/>
      <dgm:spPr/>
    </dgm:pt>
    <dgm:pt modelId="{8078A389-8DDC-4F2B-A8C9-5C029725937F}" type="pres">
      <dgm:prSet presAssocID="{7EAB2211-45BD-4039-99BB-7632FBD04991}" presName="horz1" presStyleCnt="0"/>
      <dgm:spPr/>
    </dgm:pt>
    <dgm:pt modelId="{10D78A46-0BF5-4397-A8FE-F7ADAA82F228}" type="pres">
      <dgm:prSet presAssocID="{7EAB2211-45BD-4039-99BB-7632FBD04991}" presName="tx1" presStyleLbl="revTx" presStyleIdx="0" presStyleCnt="3" custLinFactY="-53913" custLinFactNeighborY="-100000"/>
      <dgm:spPr/>
    </dgm:pt>
    <dgm:pt modelId="{1EA3D926-1527-47C3-9BE3-14F9BAA90123}" type="pres">
      <dgm:prSet presAssocID="{7EAB2211-45BD-4039-99BB-7632FBD04991}" presName="vert1" presStyleCnt="0"/>
      <dgm:spPr/>
    </dgm:pt>
    <dgm:pt modelId="{B6749430-AE59-478B-925F-ADFEB0AE40A6}" type="pres">
      <dgm:prSet presAssocID="{E1BF0611-BBBC-4848-BA41-A73FBE5F45AA}" presName="thickLine" presStyleLbl="alignNode1" presStyleIdx="1" presStyleCnt="3"/>
      <dgm:spPr/>
    </dgm:pt>
    <dgm:pt modelId="{ACBE0839-4B28-46AB-B6DB-03916F55E0A1}" type="pres">
      <dgm:prSet presAssocID="{E1BF0611-BBBC-4848-BA41-A73FBE5F45AA}" presName="horz1" presStyleCnt="0"/>
      <dgm:spPr/>
    </dgm:pt>
    <dgm:pt modelId="{9CBE76B8-7529-41CD-85D9-1C819C1331E0}" type="pres">
      <dgm:prSet presAssocID="{E1BF0611-BBBC-4848-BA41-A73FBE5F45AA}" presName="tx1" presStyleLbl="revTx" presStyleIdx="1" presStyleCnt="3"/>
      <dgm:spPr/>
    </dgm:pt>
    <dgm:pt modelId="{262F8817-26A3-4ED8-A284-A0CFAD09E2D8}" type="pres">
      <dgm:prSet presAssocID="{E1BF0611-BBBC-4848-BA41-A73FBE5F45AA}" presName="vert1" presStyleCnt="0"/>
      <dgm:spPr/>
    </dgm:pt>
    <dgm:pt modelId="{891F93E9-A932-488D-85DD-C66612DD5FAA}" type="pres">
      <dgm:prSet presAssocID="{63439FAF-CCBF-4DED-B389-15951D927707}" presName="thickLine" presStyleLbl="alignNode1" presStyleIdx="2" presStyleCnt="3"/>
      <dgm:spPr/>
    </dgm:pt>
    <dgm:pt modelId="{616DA839-2469-4C4F-8B0F-04078FA45438}" type="pres">
      <dgm:prSet presAssocID="{63439FAF-CCBF-4DED-B389-15951D927707}" presName="horz1" presStyleCnt="0"/>
      <dgm:spPr/>
    </dgm:pt>
    <dgm:pt modelId="{1F9E058F-33BF-4E2A-B9E3-5482E295E6CC}" type="pres">
      <dgm:prSet presAssocID="{63439FAF-CCBF-4DED-B389-15951D927707}" presName="tx1" presStyleLbl="revTx" presStyleIdx="2" presStyleCnt="3"/>
      <dgm:spPr/>
    </dgm:pt>
    <dgm:pt modelId="{828E586A-8ADA-4AF2-9502-5CA762988AE6}" type="pres">
      <dgm:prSet presAssocID="{63439FAF-CCBF-4DED-B389-15951D927707}" presName="vert1" presStyleCnt="0"/>
      <dgm:spPr/>
    </dgm:pt>
  </dgm:ptLst>
  <dgm:cxnLst>
    <dgm:cxn modelId="{A5E3ED12-6863-4C38-98C8-8F40D896B34A}" type="presOf" srcId="{E1BF0611-BBBC-4848-BA41-A73FBE5F45AA}" destId="{9CBE76B8-7529-41CD-85D9-1C819C1331E0}" srcOrd="0" destOrd="0" presId="urn:microsoft.com/office/officeart/2008/layout/LinedList"/>
    <dgm:cxn modelId="{001E032E-7CD1-4B90-957A-A26CC8F32746}" srcId="{C522B807-C7A4-4642-AC5E-3E5B1C994410}" destId="{7EAB2211-45BD-4039-99BB-7632FBD04991}" srcOrd="0" destOrd="0" parTransId="{51037448-6488-4CE1-BB0D-082CC7B41B55}" sibTransId="{B96D2A2B-D6F0-4D22-BC3A-BFF7A69BD1F7}"/>
    <dgm:cxn modelId="{CD5BBD40-3AFF-47CE-B31A-86EA51D76DFA}" srcId="{C522B807-C7A4-4642-AC5E-3E5B1C994410}" destId="{63439FAF-CCBF-4DED-B389-15951D927707}" srcOrd="2" destOrd="0" parTransId="{416C12BC-FDF3-4FAC-A46F-0C81F6A92391}" sibTransId="{590C5EFD-1A29-4091-83AA-370FA731019A}"/>
    <dgm:cxn modelId="{70090B71-1C99-4BA7-90FE-4495D650B3BE}" srcId="{C522B807-C7A4-4642-AC5E-3E5B1C994410}" destId="{E1BF0611-BBBC-4848-BA41-A73FBE5F45AA}" srcOrd="1" destOrd="0" parTransId="{44C44423-0350-48E2-8427-143C9142A206}" sibTransId="{DB2F4ABF-EF2B-4AC9-A97D-6686C23C78DA}"/>
    <dgm:cxn modelId="{EE4217A7-F2BD-40BD-B855-526828DB4355}" type="presOf" srcId="{7EAB2211-45BD-4039-99BB-7632FBD04991}" destId="{10D78A46-0BF5-4397-A8FE-F7ADAA82F228}" srcOrd="0" destOrd="0" presId="urn:microsoft.com/office/officeart/2008/layout/LinedList"/>
    <dgm:cxn modelId="{B3D2B0DE-B368-4AE8-B640-AB563340C54E}" type="presOf" srcId="{63439FAF-CCBF-4DED-B389-15951D927707}" destId="{1F9E058F-33BF-4E2A-B9E3-5482E295E6CC}" srcOrd="0" destOrd="0" presId="urn:microsoft.com/office/officeart/2008/layout/LinedList"/>
    <dgm:cxn modelId="{305832F0-BC58-4658-8E2D-851DDDAF203E}" type="presOf" srcId="{C522B807-C7A4-4642-AC5E-3E5B1C994410}" destId="{AFC6424B-0EA7-4B69-AC0D-44EBFC4C6613}" srcOrd="0" destOrd="0" presId="urn:microsoft.com/office/officeart/2008/layout/LinedList"/>
    <dgm:cxn modelId="{D824096C-601A-4C9C-972D-A3BF3F408451}" type="presParOf" srcId="{AFC6424B-0EA7-4B69-AC0D-44EBFC4C6613}" destId="{D8DC0C57-23A3-4321-934C-565B39F3DACA}" srcOrd="0" destOrd="0" presId="urn:microsoft.com/office/officeart/2008/layout/LinedList"/>
    <dgm:cxn modelId="{05190229-9A2D-414E-9F47-3DB658C6957E}" type="presParOf" srcId="{AFC6424B-0EA7-4B69-AC0D-44EBFC4C6613}" destId="{8078A389-8DDC-4F2B-A8C9-5C029725937F}" srcOrd="1" destOrd="0" presId="urn:microsoft.com/office/officeart/2008/layout/LinedList"/>
    <dgm:cxn modelId="{7386D89A-4B94-4698-A944-BE1A1ECD540E}" type="presParOf" srcId="{8078A389-8DDC-4F2B-A8C9-5C029725937F}" destId="{10D78A46-0BF5-4397-A8FE-F7ADAA82F228}" srcOrd="0" destOrd="0" presId="urn:microsoft.com/office/officeart/2008/layout/LinedList"/>
    <dgm:cxn modelId="{CBDD6794-8F53-4253-939D-DF1EE43E2A05}" type="presParOf" srcId="{8078A389-8DDC-4F2B-A8C9-5C029725937F}" destId="{1EA3D926-1527-47C3-9BE3-14F9BAA90123}" srcOrd="1" destOrd="0" presId="urn:microsoft.com/office/officeart/2008/layout/LinedList"/>
    <dgm:cxn modelId="{70A509F0-BDD4-4587-B40E-7F36A51EFE1C}" type="presParOf" srcId="{AFC6424B-0EA7-4B69-AC0D-44EBFC4C6613}" destId="{B6749430-AE59-478B-925F-ADFEB0AE40A6}" srcOrd="2" destOrd="0" presId="urn:microsoft.com/office/officeart/2008/layout/LinedList"/>
    <dgm:cxn modelId="{E3CDEE6A-2C64-45F8-B810-3AC81FDAD078}" type="presParOf" srcId="{AFC6424B-0EA7-4B69-AC0D-44EBFC4C6613}" destId="{ACBE0839-4B28-46AB-B6DB-03916F55E0A1}" srcOrd="3" destOrd="0" presId="urn:microsoft.com/office/officeart/2008/layout/LinedList"/>
    <dgm:cxn modelId="{F2B258DC-11E0-45A2-AF60-AC710A757EA4}" type="presParOf" srcId="{ACBE0839-4B28-46AB-B6DB-03916F55E0A1}" destId="{9CBE76B8-7529-41CD-85D9-1C819C1331E0}" srcOrd="0" destOrd="0" presId="urn:microsoft.com/office/officeart/2008/layout/LinedList"/>
    <dgm:cxn modelId="{8F8F471B-1D01-4CEF-9831-5B3EEE92002C}" type="presParOf" srcId="{ACBE0839-4B28-46AB-B6DB-03916F55E0A1}" destId="{262F8817-26A3-4ED8-A284-A0CFAD09E2D8}" srcOrd="1" destOrd="0" presId="urn:microsoft.com/office/officeart/2008/layout/LinedList"/>
    <dgm:cxn modelId="{08249B19-A97C-4273-955C-9E1F4BF8E269}" type="presParOf" srcId="{AFC6424B-0EA7-4B69-AC0D-44EBFC4C6613}" destId="{891F93E9-A932-488D-85DD-C66612DD5FAA}" srcOrd="4" destOrd="0" presId="urn:microsoft.com/office/officeart/2008/layout/LinedList"/>
    <dgm:cxn modelId="{9D012296-2EE9-40E7-B208-BF71C6727541}" type="presParOf" srcId="{AFC6424B-0EA7-4B69-AC0D-44EBFC4C6613}" destId="{616DA839-2469-4C4F-8B0F-04078FA45438}" srcOrd="5" destOrd="0" presId="urn:microsoft.com/office/officeart/2008/layout/LinedList"/>
    <dgm:cxn modelId="{855A8BD9-342C-4623-8E76-28361A719E49}" type="presParOf" srcId="{616DA839-2469-4C4F-8B0F-04078FA45438}" destId="{1F9E058F-33BF-4E2A-B9E3-5482E295E6CC}" srcOrd="0" destOrd="0" presId="urn:microsoft.com/office/officeart/2008/layout/LinedList"/>
    <dgm:cxn modelId="{55631CA4-2F7A-46AB-95E4-FB759229A8F6}" type="presParOf" srcId="{616DA839-2469-4C4F-8B0F-04078FA45438}" destId="{828E586A-8ADA-4AF2-9502-5CA762988A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C0C57-23A3-4321-934C-565B39F3DACA}">
      <dsp:nvSpPr>
        <dsp:cNvPr id="0" name=""/>
        <dsp:cNvSpPr/>
      </dsp:nvSpPr>
      <dsp:spPr>
        <a:xfrm>
          <a:off x="0" y="1654"/>
          <a:ext cx="648630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0D78A46-0BF5-4397-A8FE-F7ADAA82F228}">
      <dsp:nvSpPr>
        <dsp:cNvPr id="0" name=""/>
        <dsp:cNvSpPr/>
      </dsp:nvSpPr>
      <dsp:spPr>
        <a:xfrm>
          <a:off x="0" y="0"/>
          <a:ext cx="6486303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Some languages including Arabic, Hebrew, Syriac, and Thaana (Divehi) are right to left. </a:t>
          </a:r>
        </a:p>
      </dsp:txBody>
      <dsp:txXfrm>
        <a:off x="0" y="0"/>
        <a:ext cx="6486303" cy="1128042"/>
      </dsp:txXfrm>
    </dsp:sp>
    <dsp:sp modelId="{B6749430-AE59-478B-925F-ADFEB0AE40A6}">
      <dsp:nvSpPr>
        <dsp:cNvPr id="0" name=""/>
        <dsp:cNvSpPr/>
      </dsp:nvSpPr>
      <dsp:spPr>
        <a:xfrm>
          <a:off x="0" y="1129696"/>
          <a:ext cx="648630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BE76B8-7529-41CD-85D9-1C819C1331E0}">
      <dsp:nvSpPr>
        <dsp:cNvPr id="0" name=""/>
        <dsp:cNvSpPr/>
      </dsp:nvSpPr>
      <dsp:spPr>
        <a:xfrm>
          <a:off x="0" y="1129696"/>
          <a:ext cx="6486303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Windows supports “</a:t>
          </a:r>
          <a:r>
            <a:rPr lang="en-US" sz="2300" b="1" kern="1200" dirty="0"/>
            <a:t>bi-directional text encoding</a:t>
          </a:r>
          <a:r>
            <a:rPr lang="en-US" sz="2300" kern="1200" dirty="0"/>
            <a:t>”… permits both directions in the same text-field</a:t>
          </a:r>
        </a:p>
      </dsp:txBody>
      <dsp:txXfrm>
        <a:off x="0" y="1129696"/>
        <a:ext cx="6486303" cy="1128042"/>
      </dsp:txXfrm>
    </dsp:sp>
    <dsp:sp modelId="{891F93E9-A932-488D-85DD-C66612DD5FAA}">
      <dsp:nvSpPr>
        <dsp:cNvPr id="0" name=""/>
        <dsp:cNvSpPr/>
      </dsp:nvSpPr>
      <dsp:spPr>
        <a:xfrm>
          <a:off x="0" y="2257739"/>
          <a:ext cx="648630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F9E058F-33BF-4E2A-B9E3-5482E295E6CC}">
      <dsp:nvSpPr>
        <dsp:cNvPr id="0" name=""/>
        <dsp:cNvSpPr/>
      </dsp:nvSpPr>
      <dsp:spPr>
        <a:xfrm>
          <a:off x="0" y="2257739"/>
          <a:ext cx="6486303" cy="11280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1" kern="1200" dirty="0"/>
            <a:t>Is it a feature or vulnerability? What is the risk in bidirectional text encoding? </a:t>
          </a:r>
          <a:endParaRPr lang="en-US" sz="2300" kern="1200" dirty="0"/>
        </a:p>
      </dsp:txBody>
      <dsp:txXfrm>
        <a:off x="0" y="2257739"/>
        <a:ext cx="6486303" cy="112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9ADE9F-39BC-45C0-90D9-25FA2EBA8A8F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B6034-EEFB-44D0-980D-D06C335BC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2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17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Sending email with an IDNs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28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we don’t send these techniques, a warning to those that are attempting to design Phishing Campaigns.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18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 Cybersecurity Company - https://securityaffairs.co/wordpress/123673/cyber-crime/fin7-fake-cybersecurity-firm.html</a:t>
            </a:r>
          </a:p>
          <a:p>
            <a:pPr algn="l" fontAlgn="base"/>
            <a:r>
              <a:rPr lang="en-US" dirty="0"/>
              <a:t>“</a:t>
            </a:r>
            <a:r>
              <a:rPr lang="en-US" b="1" i="0" dirty="0">
                <a:solidFill>
                  <a:srgbClr val="000000"/>
                </a:solidFill>
                <a:effectLst/>
                <a:latin typeface="Oswald" panose="020B0604020202020204" pitchFamily="2" charset="0"/>
              </a:rPr>
              <a:t>FIN7 hacking group created fake cybersecurity companies to hire experts and involve them in ransomware attacks tricking them of conducting a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Oswald" panose="020B0604020202020204" pitchFamily="2" charset="0"/>
              </a:rPr>
              <a:t>pentest</a:t>
            </a:r>
            <a:r>
              <a:rPr lang="en-US" b="1" i="0" dirty="0">
                <a:solidFill>
                  <a:srgbClr val="000000"/>
                </a:solidFill>
                <a:effectLst/>
                <a:latin typeface="Oswald" panose="020B0604020202020204" pitchFamily="2" charset="0"/>
              </a:rPr>
              <a:t>.” </a:t>
            </a:r>
            <a:endParaRPr lang="en-US" dirty="0"/>
          </a:p>
          <a:p>
            <a:r>
              <a:rPr lang="en-US" dirty="0"/>
              <a:t>Pseudo Salary Analytical Firm – </a:t>
            </a:r>
            <a:r>
              <a:rPr lang="en-US" dirty="0" err="1"/>
              <a:t>Argile</a:t>
            </a:r>
            <a:r>
              <a:rPr lang="en-US" dirty="0"/>
              <a:t> / Fintech https://krebsonsecurity.com/2021/05/fintech-startup-offers-500-for-payroll-passwords/</a:t>
            </a:r>
          </a:p>
          <a:p>
            <a:pPr algn="l" fontAlgn="base"/>
            <a:r>
              <a:rPr lang="en-US" dirty="0"/>
              <a:t>“</a:t>
            </a:r>
            <a:r>
              <a:rPr lang="en-US" b="0" i="0" dirty="0">
                <a:solidFill>
                  <a:srgbClr val="555555"/>
                </a:solidFill>
                <a:effectLst/>
                <a:latin typeface="Roboto" panose="02000000000000000000" pitchFamily="2" charset="0"/>
              </a:rPr>
              <a:t>How much is your payroll data worth? Probably a lot more than you think. One financial startup that’s targeting the gig worker market is offering up to $500 to anyone willing to hand over the payroll account username and password given to them by their employer, plus a regular payment for each month afterwards in which those credentials still work."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10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4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6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44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3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64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2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8310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63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56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7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of why Snapchat manipulation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10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Punycode is a form of encoding, prefix with </a:t>
            </a:r>
            <a:r>
              <a:rPr lang="en-US" dirty="0" err="1"/>
              <a:t>xn</a:t>
            </a:r>
            <a:r>
              <a:rPr lang="en-US" dirty="0"/>
              <a:t>– which is a safe way to render Unicode characters.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B6034-EEFB-44D0-980D-D06C335BC6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76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01605-17CF-495B-8489-7C41CA6CB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6C9BA-7129-4F73-89A2-B80BEA62CD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0A33A-9CC6-4C25-A260-7AB5EDAF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4C9A6-2AB5-4A27-89F5-E4CA3E6CC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A9791-5623-4EA1-9785-52711624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7556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160B-1F54-44C0-B50D-EBE48AD2F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853908-6DAC-4E23-90B5-B64482073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4D83B-C856-4272-BBE1-B5FA1716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FCEBE-FD2F-4FC5-8343-E0BADEBE6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5C0F6-46B6-4B6A-8195-DCAA2617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916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F6175D-C8D3-4C29-9A06-8D309EF9B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DF88C9-62C9-46BD-9E84-B1FA14271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0D85E-9AB0-41DF-A1F4-1B871AF9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CF2EE-7428-48C2-8E24-C84DAA40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80C12-435D-42F4-B23F-2510E3D4F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921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1886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898270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>
          <p15:clr>
            <a:srgbClr val="5ACBF0"/>
          </p15:clr>
        </p15:guide>
        <p15:guide id="4" orient="horz" pos="24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D311-F1B0-4456-BCA4-C0A4A2CA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AD01D-CA94-45C4-ACA4-7BE3F5C22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FEDA7-E436-44A0-93FA-949F30FA3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163C4-2E88-4676-A51D-9F00AE39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CE13D-EDEA-47B6-B263-81C158D65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5480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97F1-5852-46C7-8131-F31AFDDD3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9F3F2C-9A13-451F-B801-2C9F9D018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16258-104D-4A6C-9053-68D5C826D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81ED1-8702-472E-BEE2-A24E2C7F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A55C6-BE2C-48DD-AF17-78C9DDB1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68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3093-B747-4FE7-A824-16605C89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B5090-E5B4-47DB-932A-9720F8D79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485773-2D7B-4C93-B63F-83AA33B3D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C1E2C-29FD-42B0-8F80-2763ADC9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70D2E2-3BFF-4F02-8C68-DF652772E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B23CB-2D87-4890-A3E3-27BCB341D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5446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E538C-DA60-4FDC-B0B2-C123DE26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B7D81-EC23-45F5-AFFF-EB4C01FE1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EA85D-DDC6-4FA6-BE93-B2A77C769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B6169-B002-44C4-B755-9239871D5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81A02-A913-463D-9232-2B20A9E03B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E6A33-5A68-46B6-97D1-80E61D8A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E16B3-CF74-48DD-BE4B-CFE13E03A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5A9F16-A10E-4853-A214-6EEF0B2E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976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6ABF0-8D7C-4DAA-A9A9-448819E0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620CBD-D297-417E-82FE-E77CFF69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84E6A-3C1B-4B49-9FD1-191670B12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43BD8-129E-444B-8854-CF92AE749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554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8E3558-C71B-4EEE-9BF7-E9663BBA5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CEF619-173A-4442-A9CD-882C4D1D7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B610B-AF89-4BD7-BA3A-C4C75DE4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0490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5EE5-23D3-4B8A-9522-78318FBD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A967F-EAB5-48DD-A498-FBB0FEA4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2AEA2-938E-45E9-8F61-BA9609EF0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9BDA8-1994-490C-89CC-BEF145AF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3644E5-1DAD-4EFA-8D3A-9E17CA07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37DB7-0444-4E71-896A-7D29A1BF0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56804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BAA70-9AFE-4845-91B7-2F50FDAE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132AB7-E016-4BA5-B3E5-55D571155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FE11A-6E06-4331-ADDD-130DAA715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7DC38-7AC0-43C8-861B-0068C594F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C6186-9E2F-4D9E-BB89-35E24A299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A97F8-A62E-4586-AAB0-0FB49D06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08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50CDA-9E4D-4307-A2EC-7F37DA091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50B76-0FA7-405E-9E4B-424B8D321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9AE11-40F2-44A9-91F9-37D44D66B0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07865-34E5-4808-A1E3-FA0BFE953DC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86AEF-53BB-4C52-9C52-38E312E6F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3C252-139C-41A8-9388-17AF3468F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B04F4-8C27-4BCB-96AB-F91FE6278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9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&#7437;icrosof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&#1090;&#1096;&#1110;&#1090;&#1090;&#1077;&#1075;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C:\Users\Payton%20Miller\Desktop\Before-Merge\Merge\scam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ivros/Phishing-Research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sian.com/blog/phishing-statistics-202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4DD10-9A54-4DAA-B690-DF569EE12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962246"/>
            <a:ext cx="6437700" cy="2611967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en-US" sz="5400" b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Advanced Phishing Threats (APT) – </a:t>
            </a:r>
            <a:br>
              <a:rPr lang="en-US" altLang="en-US" sz="5400" b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en-US" sz="4900" b="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Exploiting Modern Features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9B7AAC-3393-4961-BBA8-C527424139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719618"/>
            <a:ext cx="4167376" cy="1155525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/>
              <a:t>Payton Miller</a:t>
            </a:r>
          </a:p>
        </p:txBody>
      </p:sp>
    </p:spTree>
    <p:extLst>
      <p:ext uri="{BB962C8B-B14F-4D97-AF65-F5344CB8AC3E}">
        <p14:creationId xmlns:p14="http://schemas.microsoft.com/office/powerpoint/2010/main" val="407382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It works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21-10-27-02-33-23_01">
            <a:hlinkClick r:id="" action="ppaction://media"/>
            <a:extLst>
              <a:ext uri="{FF2B5EF4-FFF2-40B4-BE49-F238E27FC236}">
                <a16:creationId xmlns:a16="http://schemas.microsoft.com/office/drawing/2014/main" id="{1AA7C19D-E53A-4995-8CE8-8C24794FC2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0"/>
                </p14:media>
              </p:ext>
            </p:extLst>
          </p:nvPr>
        </p:nvPicPr>
        <p:blipFill rotWithShape="1">
          <a:blip r:embed="rId7"/>
          <a:srcRect l="9495" t="-776" r="9495" b="-30895"/>
          <a:stretch>
            <a:fillRect/>
          </a:stretch>
        </p:blipFill>
        <p:spPr>
          <a:xfrm>
            <a:off x="2230084" y="2426818"/>
            <a:ext cx="2936793" cy="644483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21-10-27-02-36-37_01">
            <a:hlinkClick r:id="" action="ppaction://media"/>
            <a:extLst>
              <a:ext uri="{FF2B5EF4-FFF2-40B4-BE49-F238E27FC236}">
                <a16:creationId xmlns:a16="http://schemas.microsoft.com/office/drawing/2014/main" id="{86F7E5BC-496B-4B23-B517-9037F843702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203" t="-875" r="1203" b="-30874"/>
          <a:stretch/>
        </p:blipFill>
        <p:spPr>
          <a:xfrm>
            <a:off x="7065680" y="2426818"/>
            <a:ext cx="2936798" cy="64487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27CD32-50D8-4AB2-AF57-860DF17DAA47}"/>
              </a:ext>
            </a:extLst>
          </p:cNvPr>
          <p:cNvSpPr/>
          <p:nvPr/>
        </p:nvSpPr>
        <p:spPr>
          <a:xfrm>
            <a:off x="2703095" y="2751221"/>
            <a:ext cx="529389" cy="176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967866-91EA-42D0-BF50-0494A9F4EBA4}"/>
              </a:ext>
            </a:extLst>
          </p:cNvPr>
          <p:cNvSpPr/>
          <p:nvPr/>
        </p:nvSpPr>
        <p:spPr>
          <a:xfrm>
            <a:off x="7692190" y="2751221"/>
            <a:ext cx="529389" cy="1764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8054302-DDD7-43D4-A7C5-12944C29BB57}"/>
              </a:ext>
            </a:extLst>
          </p:cNvPr>
          <p:cNvSpPr/>
          <p:nvPr/>
        </p:nvSpPr>
        <p:spPr>
          <a:xfrm>
            <a:off x="2230083" y="2471791"/>
            <a:ext cx="2936794" cy="17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60D0FE-3A0B-466B-BEF3-9F2DFA2D4D60}"/>
              </a:ext>
            </a:extLst>
          </p:cNvPr>
          <p:cNvSpPr/>
          <p:nvPr/>
        </p:nvSpPr>
        <p:spPr>
          <a:xfrm>
            <a:off x="7065684" y="2471791"/>
            <a:ext cx="2936794" cy="1764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950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Social Manipulation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i="1" dirty="0"/>
              <a:t>100% Click Rate.</a:t>
            </a:r>
          </a:p>
          <a:p>
            <a:r>
              <a:rPr lang="en-US" sz="2000" i="1" dirty="0"/>
              <a:t>No vulnerability is embedded with this message.</a:t>
            </a:r>
          </a:p>
          <a:p>
            <a:pPr lvl="1"/>
            <a:r>
              <a:rPr lang="en-US" sz="1600" i="1" dirty="0"/>
              <a:t>If a vulnerability was found that required user interaction, we have a 100% Click Rate.</a:t>
            </a:r>
          </a:p>
          <a:p>
            <a:r>
              <a:rPr lang="en-US" sz="2000" i="1" dirty="0"/>
              <a:t>Snapchat conditions users to click on these dialogs to load images – ALL THE TIME </a:t>
            </a:r>
            <a:r>
              <a:rPr lang="en-US" sz="1600" i="1" dirty="0"/>
              <a:t>– You get points for it! 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2AD2222-16A4-46BB-ABE1-1003E08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46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Where are we?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71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Domain Sprawl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Domain name per service.</a:t>
            </a:r>
          </a:p>
          <a:p>
            <a:r>
              <a:rPr lang="en-US" sz="1700" dirty="0"/>
              <a:t>Trusted domains / partners are not listed publicly. </a:t>
            </a:r>
          </a:p>
          <a:p>
            <a:r>
              <a:rPr lang="en-US" sz="1700" dirty="0"/>
              <a:t>Organizations recommend third-party services. </a:t>
            </a:r>
          </a:p>
          <a:p>
            <a:r>
              <a:rPr lang="en-US" sz="1700" dirty="0"/>
              <a:t>Indexing websites are information disclosures</a:t>
            </a:r>
          </a:p>
          <a:p>
            <a:pPr lvl="1"/>
            <a:r>
              <a:rPr lang="en-US" sz="1700" dirty="0"/>
              <a:t>/sitemap.xml and /robots.txt – provide search engines with too much information of files that should not be discoverable, similar implications of providing external service lists. </a:t>
            </a:r>
          </a:p>
        </p:txBody>
      </p:sp>
      <p:pic>
        <p:nvPicPr>
          <p:cNvPr id="14" name="Graphic 13" descr="Hierarchy">
            <a:extLst>
              <a:ext uri="{FF2B5EF4-FFF2-40B4-BE49-F238E27FC236}">
                <a16:creationId xmlns:a16="http://schemas.microsoft.com/office/drawing/2014/main" id="{B37AB2D5-5B19-4534-AE05-147DFFE62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8048" y="643467"/>
            <a:ext cx="5410199" cy="5410199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7B5F9D3-E3AF-4307-B9E6-7DE6B20D6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7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AC79C3-FCF1-4CEE-B776-E7AD1979FE44}"/>
              </a:ext>
            </a:extLst>
          </p:cNvPr>
          <p:cNvSpPr/>
          <p:nvPr/>
        </p:nvSpPr>
        <p:spPr>
          <a:xfrm>
            <a:off x="6412676" y="844952"/>
            <a:ext cx="4336046" cy="52087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Consent Based Phishing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1800" dirty="0"/>
              <a:t>Clicking “Accept” allows this application to perform all actions</a:t>
            </a:r>
          </a:p>
          <a:p>
            <a:r>
              <a:rPr lang="en-US" sz="1800" dirty="0"/>
              <a:t>Permissions should be delegated on a principle of least privileged.</a:t>
            </a:r>
          </a:p>
          <a:p>
            <a:r>
              <a:rPr lang="en-US" sz="1800" dirty="0"/>
              <a:t>What could result from accepting this malicious application? </a:t>
            </a:r>
          </a:p>
          <a:p>
            <a:r>
              <a:rPr lang="en-US" sz="1800" dirty="0"/>
              <a:t>https://t.co/AvYxbfrjRN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7B5F9D3-E3AF-4307-B9E6-7DE6B20D6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52CD73-CABD-45E4-9BAE-8D9273F5AAD3}"/>
              </a:ext>
            </a:extLst>
          </p:cNvPr>
          <p:cNvSpPr txBox="1">
            <a:spLocks/>
          </p:cNvSpPr>
          <p:nvPr/>
        </p:nvSpPr>
        <p:spPr>
          <a:xfrm>
            <a:off x="648930" y="5807320"/>
            <a:ext cx="3505494" cy="60331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" b="0" i="0" dirty="0">
                <a:solidFill>
                  <a:srgbClr val="FFFFFF"/>
                </a:solidFill>
                <a:effectLst/>
              </a:rPr>
              <a:t>Agnieszka Girling, A. G. (2020, July 8). </a:t>
            </a:r>
            <a:r>
              <a:rPr lang="en-US" sz="800" b="0" i="1" dirty="0">
                <a:solidFill>
                  <a:srgbClr val="FFFFFF"/>
                </a:solidFill>
                <a:effectLst/>
              </a:rPr>
              <a:t>Protecting your remote workforce from application-based attacks like consent phishing</a:t>
            </a:r>
            <a:r>
              <a:rPr lang="en-US" sz="800" b="0" i="0" dirty="0">
                <a:solidFill>
                  <a:srgbClr val="FFFFFF"/>
                </a:solidFill>
                <a:effectLst/>
              </a:rPr>
              <a:t>. Microsoft. https://www.microsoft.com/security/blog/2020/07/08/protecting-remote-workforce-application-attacks-consent-phishing/</a:t>
            </a:r>
            <a:endParaRPr lang="en-US" sz="800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E06BF-4D37-4910-8070-8F72BB75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560" y="918654"/>
            <a:ext cx="3100278" cy="50206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93816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Third Party APIs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APIs – websites requesting data from other publicly trusted websites. </a:t>
            </a:r>
          </a:p>
          <a:p>
            <a:pPr lvl="1"/>
            <a:r>
              <a:rPr lang="en-US" sz="2000" dirty="0"/>
              <a:t>Authentication (Facebook, Google, Microsoft)</a:t>
            </a:r>
          </a:p>
          <a:p>
            <a:pPr lvl="1"/>
            <a:r>
              <a:rPr lang="en-US" sz="2000" dirty="0"/>
              <a:t>Payment Portals (Stripe, Square, </a:t>
            </a:r>
            <a:r>
              <a:rPr lang="en-US" sz="2000" dirty="0" err="1"/>
              <a:t>Paypal</a:t>
            </a:r>
            <a:r>
              <a:rPr lang="en-US" sz="2000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7B83764-FF4C-49D7-B267-3D2EF084E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" t="4667" r="53421" b="6884"/>
          <a:stretch/>
        </p:blipFill>
        <p:spPr>
          <a:xfrm>
            <a:off x="6412676" y="844952"/>
            <a:ext cx="4336046" cy="5168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F3D3B8A-959A-4B6F-9C21-9C1E5C080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18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Legacy Techniques – that still work (circa 2002)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178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Typo Domain Squatting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Purchasing a domain like </a:t>
            </a:r>
            <a:r>
              <a:rPr lang="en-US" i="1" dirty="0"/>
              <a:t>Google.com</a:t>
            </a:r>
          </a:p>
          <a:p>
            <a:pPr lvl="1"/>
            <a:r>
              <a:rPr lang="en-US" dirty="0"/>
              <a:t>Remove characters</a:t>
            </a:r>
          </a:p>
          <a:p>
            <a:pPr lvl="1"/>
            <a:r>
              <a:rPr lang="en-US" dirty="0"/>
              <a:t>Duplicate characters</a:t>
            </a:r>
          </a:p>
          <a:p>
            <a:pPr lvl="1"/>
            <a:r>
              <a:rPr lang="en-US" dirty="0"/>
              <a:t>Choose different TLDs </a:t>
            </a:r>
          </a:p>
          <a:p>
            <a:pPr lvl="1"/>
            <a:r>
              <a:rPr lang="en-US" dirty="0"/>
              <a:t>Follow the organization’s naming convention of other popular services by that web entity. </a:t>
            </a:r>
            <a:endParaRPr lang="en-US" sz="18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CC7D081-784D-4106-A9D1-1AB323A11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2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EB146-41F7-437F-8F31-417314B75D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5"/>
          <a:stretch/>
        </p:blipFill>
        <p:spPr>
          <a:xfrm>
            <a:off x="1294763" y="1131513"/>
            <a:ext cx="4314439" cy="459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9624421-DFFD-4E5D-A2ED-3C0915516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52" r="38126" b="14364"/>
          <a:stretch/>
        </p:blipFill>
        <p:spPr>
          <a:xfrm>
            <a:off x="6260499" y="1131513"/>
            <a:ext cx="4636738" cy="4594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6F04FC-221D-481D-9894-3F9153CA3643}"/>
              </a:ext>
            </a:extLst>
          </p:cNvPr>
          <p:cNvSpPr txBox="1">
            <a:spLocks/>
          </p:cNvSpPr>
          <p:nvPr/>
        </p:nvSpPr>
        <p:spPr>
          <a:xfrm>
            <a:off x="6260499" y="5369414"/>
            <a:ext cx="4636738" cy="3570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0" i="0" dirty="0">
                <a:solidFill>
                  <a:srgbClr val="FFFFFF"/>
                </a:solidFill>
                <a:effectLst/>
              </a:rPr>
              <a:t>Python Subdomain Enumeration in </a:t>
            </a:r>
            <a:r>
              <a:rPr lang="en-US" sz="1200" b="0" i="0" dirty="0" err="1">
                <a:solidFill>
                  <a:srgbClr val="FFFFFF"/>
                </a:solidFill>
                <a:effectLst/>
              </a:rPr>
              <a:t>BSsides</a:t>
            </a:r>
            <a:r>
              <a:rPr lang="en-US" sz="1200" b="0" i="0" dirty="0">
                <a:solidFill>
                  <a:srgbClr val="FFFFFF"/>
                </a:solidFill>
                <a:effectLst/>
              </a:rPr>
              <a:t>-Resources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3997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47" y="963877"/>
            <a:ext cx="3666815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Internationalized Domain Names (IDNs)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04A1CD-83F9-4CCC-83D0-F55BDF7CC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2057400"/>
            <a:ext cx="6377769" cy="2145631"/>
          </a:xfrm>
        </p:spPr>
        <p:txBody>
          <a:bodyPr anchor="ctr">
            <a:normAutofit/>
          </a:bodyPr>
          <a:lstStyle/>
          <a:p>
            <a:r>
              <a:rPr lang="en-US" dirty="0"/>
              <a:t>Majority of browsers display Punycode variant. </a:t>
            </a:r>
          </a:p>
          <a:p>
            <a:r>
              <a:rPr lang="en-US" dirty="0"/>
              <a:t>Limited to one character set</a:t>
            </a:r>
          </a:p>
          <a:p>
            <a:endParaRPr lang="en-US" dirty="0"/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5A198E06-8B69-440D-BE3B-8B7A2B41B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10072"/>
              </p:ext>
            </p:extLst>
          </p:nvPr>
        </p:nvGraphicFramePr>
        <p:xfrm>
          <a:off x="4976031" y="3688080"/>
          <a:ext cx="6273596" cy="11125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36798">
                  <a:extLst>
                    <a:ext uri="{9D8B030D-6E8A-4147-A177-3AD203B41FA5}">
                      <a16:colId xmlns:a16="http://schemas.microsoft.com/office/drawing/2014/main" val="1263122538"/>
                    </a:ext>
                  </a:extLst>
                </a:gridCol>
                <a:gridCol w="3136798">
                  <a:extLst>
                    <a:ext uri="{9D8B030D-6E8A-4147-A177-3AD203B41FA5}">
                      <a16:colId xmlns:a16="http://schemas.microsoft.com/office/drawing/2014/main" val="2552197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Symbolic Domain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Punycode Equivalent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000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ᴍicrosoft.com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http://xn--icrosoft-qy7c.com/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8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az-Cyrl-AZ" sz="1800" dirty="0"/>
                        <a:t>тшіттег.</a:t>
                      </a:r>
                      <a:r>
                        <a:rPr lang="en-US" sz="1800" dirty="0"/>
                        <a:t>com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http://xn--c1ad2baa8a0g.com</a:t>
                      </a:r>
                      <a:r>
                        <a:rPr lang="en-US" sz="1800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925979"/>
                  </a:ext>
                </a:extLst>
              </a:tr>
            </a:tbl>
          </a:graphicData>
        </a:graphic>
      </p:graphicFrame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8CA433D-DD6B-4186-81E4-276081693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Cyber Security Engineer at </a:t>
            </a:r>
            <a:r>
              <a:rPr lang="en-US" b="1" dirty="0"/>
              <a:t>Open Security</a:t>
            </a:r>
          </a:p>
          <a:p>
            <a:r>
              <a:rPr lang="en-US" dirty="0"/>
              <a:t>Certifications: </a:t>
            </a:r>
            <a:r>
              <a:rPr lang="en-US" sz="2000" b="1" dirty="0"/>
              <a:t>GSEC, GCIH, GPEN,</a:t>
            </a:r>
            <a:r>
              <a:rPr lang="en-US" sz="3200" b="1" dirty="0"/>
              <a:t> </a:t>
            </a:r>
            <a:r>
              <a:rPr lang="en-US" sz="2000" b="1" dirty="0"/>
              <a:t>GEVA, GFACT</a:t>
            </a:r>
            <a:endParaRPr lang="en-US" b="1" dirty="0"/>
          </a:p>
          <a:p>
            <a:r>
              <a:rPr lang="en-US" dirty="0"/>
              <a:t>I absolutely love finding obscure ways to break applications, on modern web applications, or the legacy protocols that support them.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0C3A4F-F346-41AD-8A49-0DEB05B43BC4}"/>
              </a:ext>
            </a:extLst>
          </p:cNvPr>
          <p:cNvGrpSpPr/>
          <p:nvPr/>
        </p:nvGrpSpPr>
        <p:grpSpPr>
          <a:xfrm>
            <a:off x="946013" y="2978168"/>
            <a:ext cx="3278736" cy="901664"/>
            <a:chOff x="3254373" y="3855692"/>
            <a:chExt cx="2691678" cy="72453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C9FED7-0FEC-49D4-A816-97FAE0C7364B}"/>
                </a:ext>
              </a:extLst>
            </p:cNvPr>
            <p:cNvSpPr/>
            <p:nvPr/>
          </p:nvSpPr>
          <p:spPr>
            <a:xfrm>
              <a:off x="3467100" y="3970718"/>
              <a:ext cx="2478951" cy="488500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rgbClr val="2495CF"/>
                  </a:solidFill>
                </a:rPr>
                <a:t>@aLilSus</a:t>
              </a:r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F4E50A3-C1AE-4B26-94FB-74A0DCF9B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73" y="3855692"/>
              <a:ext cx="728951" cy="724535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3257092-FEF6-4CF9-8B8C-AFF772684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07103"/>
            <a:ext cx="3494362" cy="7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5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9E04A-A827-4F75-A541-8ECA2A14F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7987" y="1464197"/>
            <a:ext cx="10016023" cy="392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8099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3A579-04E0-44A1-8F1E-89996E57D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13" y="4455746"/>
            <a:ext cx="10103974" cy="13368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A7347B-375C-450F-A740-AE0735119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13" y="1299542"/>
            <a:ext cx="10103974" cy="2500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A8A6C20-87AB-4255-91D4-9F4DE6ABE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12" y="3828028"/>
            <a:ext cx="10103974" cy="627717"/>
          </a:xfrm>
        </p:spPr>
        <p:txBody>
          <a:bodyPr>
            <a:normAutofit/>
          </a:bodyPr>
          <a:lstStyle/>
          <a:p>
            <a:r>
              <a:rPr lang="en-US" sz="2400" dirty="0"/>
              <a:t>List of Suspended Domains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DC2A3E-3BDA-4BE2-BA5C-B78516AFF558}"/>
              </a:ext>
            </a:extLst>
          </p:cNvPr>
          <p:cNvSpPr txBox="1">
            <a:spLocks/>
          </p:cNvSpPr>
          <p:nvPr/>
        </p:nvSpPr>
        <p:spPr>
          <a:xfrm>
            <a:off x="1044012" y="671824"/>
            <a:ext cx="10103974" cy="6277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Google’s Courteous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56061562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Achieving legitimacy through complexity.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4432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Inheriting Trust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Site Exploitation – if users trust the organization, then we become the organization. </a:t>
            </a:r>
          </a:p>
          <a:p>
            <a:pPr lvl="1"/>
            <a:r>
              <a:rPr lang="en-US" sz="2000" dirty="0"/>
              <a:t>Open Redirections – Redirect to a website that we control to harvest information. </a:t>
            </a:r>
          </a:p>
          <a:p>
            <a:pPr lvl="1"/>
            <a:r>
              <a:rPr lang="en-US" sz="2000" dirty="0"/>
              <a:t>Cross Site Scripting (XSS)  </a:t>
            </a:r>
          </a:p>
          <a:p>
            <a:r>
              <a:rPr lang="en-US" sz="2400" dirty="0"/>
              <a:t>http://</a:t>
            </a:r>
            <a:r>
              <a:rPr lang="en-US" sz="2400" dirty="0">
                <a:solidFill>
                  <a:schemeClr val="accent6"/>
                </a:solidFill>
              </a:rPr>
              <a:t>test.com</a:t>
            </a:r>
            <a:r>
              <a:rPr lang="en-US" sz="2400" dirty="0"/>
              <a:t>/redirect?url=</a:t>
            </a:r>
            <a:r>
              <a:rPr lang="en-US" sz="2400" dirty="0">
                <a:solidFill>
                  <a:srgbClr val="FF0000"/>
                </a:solidFill>
              </a:rPr>
              <a:t>http://attacker.co/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9A8DECC-B208-4A0D-915D-B0BF48450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60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Link Filtering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285750" lvl="1" indent="-285750"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Email services replaces external links to a managed open redirection. </a:t>
            </a:r>
            <a:endParaRPr lang="en-US" sz="2000" dirty="0">
              <a:solidFill>
                <a:srgbClr val="FFFFFF"/>
              </a:solidFill>
            </a:endParaRPr>
          </a:p>
          <a:p>
            <a:pPr marL="285750" lvl="1" indent="-285750">
              <a:spcBef>
                <a:spcPts val="1000"/>
              </a:spcBef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If the redirection is flagged as malicious the organization can “stop” the redirection.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F3D3B8A-959A-4B6F-9C21-9C1E5C080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34EBC-A732-48D7-8D3D-93506EDCC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544" y="1636215"/>
            <a:ext cx="7046102" cy="3593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638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963877"/>
            <a:ext cx="4098755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Abusable Services</a:t>
            </a:r>
            <a:r>
              <a:rPr lang="en-US" dirty="0"/>
              <a:t> </a:t>
            </a:r>
            <a:br>
              <a:rPr lang="en-US" sz="5400" dirty="0"/>
            </a:br>
            <a:r>
              <a:rPr lang="en-US" sz="3000" dirty="0"/>
              <a:t>that host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600" dirty="0"/>
              <a:t>Link Shorteners</a:t>
            </a:r>
          </a:p>
          <a:p>
            <a:r>
              <a:rPr lang="en-US" sz="2400" dirty="0"/>
              <a:t>t.co, fb.me, bit.ly</a:t>
            </a:r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/>
              <a:t>File Hosting</a:t>
            </a:r>
          </a:p>
          <a:p>
            <a:r>
              <a:rPr lang="en-US" sz="2400" dirty="0"/>
              <a:t>Google Storage</a:t>
            </a:r>
          </a:p>
          <a:p>
            <a:r>
              <a:rPr lang="en-US" sz="2400" dirty="0"/>
              <a:t>S3 Buckets</a:t>
            </a:r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/>
              <a:t>Free Subdomains</a:t>
            </a:r>
          </a:p>
          <a:p>
            <a:r>
              <a:rPr lang="en-US" sz="2400" dirty="0"/>
              <a:t>https://[domain].web.app</a:t>
            </a:r>
          </a:p>
          <a:p>
            <a:r>
              <a:rPr lang="en-US" sz="2400" dirty="0"/>
              <a:t>https://[domain].firebase.com</a:t>
            </a:r>
          </a:p>
          <a:p>
            <a:r>
              <a:rPr lang="en-US" sz="2400" dirty="0"/>
              <a:t>https://[domain].appspot.com</a:t>
            </a:r>
          </a:p>
          <a:p>
            <a:r>
              <a:rPr lang="en-US" sz="2400" dirty="0"/>
              <a:t>https://[domain].azuresites.net</a:t>
            </a:r>
            <a:endParaRPr lang="en-US" sz="36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9A8DECC-B208-4A0D-915D-B0BF48450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DC277-DBDC-429F-9310-C5DC4F07D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0" t="1" r="12897" b="67311"/>
          <a:stretch/>
        </p:blipFill>
        <p:spPr>
          <a:xfrm>
            <a:off x="8208364" y="1124298"/>
            <a:ext cx="3550499" cy="1371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090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37" y="963877"/>
            <a:ext cx="4098755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Abusable Services</a:t>
            </a:r>
            <a:r>
              <a:rPr lang="en-US" dirty="0"/>
              <a:t> </a:t>
            </a:r>
            <a:br>
              <a:rPr lang="en-US" sz="5400" dirty="0"/>
            </a:br>
            <a:r>
              <a:rPr lang="en-US" sz="3000" dirty="0"/>
              <a:t>that host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Website Creators</a:t>
            </a:r>
          </a:p>
          <a:p>
            <a:r>
              <a:rPr lang="en-US" sz="2400" dirty="0" err="1"/>
              <a:t>Wordpress</a:t>
            </a:r>
            <a:endParaRPr lang="en-US" sz="2400" dirty="0"/>
          </a:p>
          <a:p>
            <a:r>
              <a:rPr lang="en-US" sz="2400" dirty="0" err="1"/>
              <a:t>Wix</a:t>
            </a:r>
            <a:endParaRPr lang="en-US" sz="2400" dirty="0"/>
          </a:p>
          <a:p>
            <a:r>
              <a:rPr lang="en-US" sz="2400" dirty="0" err="1"/>
              <a:t>SquareSpace</a:t>
            </a:r>
            <a:endParaRPr lang="en-US" sz="2400" dirty="0"/>
          </a:p>
          <a:p>
            <a:r>
              <a:rPr lang="en-US" sz="2400" dirty="0"/>
              <a:t>Joomla</a:t>
            </a:r>
          </a:p>
          <a:p>
            <a:pPr marL="0" indent="0">
              <a:buNone/>
            </a:pPr>
            <a:r>
              <a:rPr lang="en-US" sz="2200" dirty="0"/>
              <a:t> </a:t>
            </a:r>
            <a:br>
              <a:rPr lang="en-US" sz="3600" dirty="0"/>
            </a:br>
            <a:r>
              <a:rPr lang="en-US" sz="3600" dirty="0"/>
              <a:t>Forms</a:t>
            </a:r>
          </a:p>
          <a:p>
            <a:r>
              <a:rPr lang="en-US" sz="2400" dirty="0"/>
              <a:t>Google Forms</a:t>
            </a:r>
          </a:p>
          <a:p>
            <a:r>
              <a:rPr lang="en-US" sz="2400" dirty="0"/>
              <a:t>Microsoft Forms</a:t>
            </a:r>
          </a:p>
          <a:p>
            <a:r>
              <a:rPr lang="en-US" sz="2400" dirty="0" err="1"/>
              <a:t>Jotform</a:t>
            </a:r>
            <a:endParaRPr lang="en-US" sz="2400" dirty="0"/>
          </a:p>
          <a:p>
            <a:r>
              <a:rPr lang="en-US" sz="2400" dirty="0"/>
              <a:t>Formstack</a:t>
            </a:r>
            <a:endParaRPr lang="en-US" sz="36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9A8DECC-B208-4A0D-915D-B0BF48450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29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Trusted Services </a:t>
            </a:r>
            <a:r>
              <a:rPr lang="en-US" sz="3000" dirty="0"/>
              <a:t>that perform actions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Trusted Platform as a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External adversary sends meeting invite to employee of an organization.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Internal employee sees the meeting, and rushes to get in the call.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Meeting invite contains a link to a third-party videoconferencing application, which contains a backdoor.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Employee in a rush to join the meeting, does not trust the software, but supervisors expect that employee to be in the meeting.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287776E3-3608-44FA-8725-A64684DF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37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07" y="963877"/>
            <a:ext cx="3987655" cy="4930246"/>
          </a:xfrm>
        </p:spPr>
        <p:txBody>
          <a:bodyPr>
            <a:normAutofit/>
          </a:bodyPr>
          <a:lstStyle/>
          <a:p>
            <a:pPr algn="r"/>
            <a:r>
              <a:rPr lang="en-US" sz="4200" dirty="0"/>
              <a:t>Illegitimate Businesses </a:t>
            </a:r>
            <a:br>
              <a:rPr lang="en-US" sz="4200" dirty="0"/>
            </a:br>
            <a:r>
              <a:rPr lang="en-US" sz="4200" dirty="0"/>
              <a:t>Case studies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Step 1) Create Business</a:t>
            </a:r>
          </a:p>
          <a:p>
            <a:pPr marL="0" indent="0">
              <a:buNone/>
            </a:pPr>
            <a:r>
              <a:rPr lang="en-US" sz="2400" dirty="0"/>
              <a:t>Step 2) …? </a:t>
            </a:r>
          </a:p>
          <a:p>
            <a:pPr marL="0" indent="0">
              <a:buNone/>
            </a:pPr>
            <a:r>
              <a:rPr lang="en-US" sz="2400" dirty="0"/>
              <a:t>Step 3) Profit!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9A8DECC-B208-4A0D-915D-B0BF48450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42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Trust Relationships Open Authentication (OAUTH)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480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Phishing?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845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OAUTH</a:t>
            </a:r>
            <a:br>
              <a:rPr lang="en-US" sz="4000" dirty="0"/>
            </a:br>
            <a:r>
              <a:rPr lang="en-US" sz="2400" dirty="0"/>
              <a:t>except it’s not </a:t>
            </a:r>
            <a:r>
              <a:rPr lang="en-US" sz="4000" dirty="0"/>
              <a:t>OAUTH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7085850" cy="4930246"/>
          </a:xfrm>
        </p:spPr>
        <p:txBody>
          <a:bodyPr anchor="ctr">
            <a:normAutofit/>
          </a:bodyPr>
          <a:lstStyle/>
          <a:p>
            <a:r>
              <a:rPr lang="en-US" sz="3600" dirty="0"/>
              <a:t>Do we trust the registration process of a malicious website? </a:t>
            </a:r>
            <a:r>
              <a:rPr lang="en-US" sz="3200" b="1" u="sng" dirty="0"/>
              <a:t>NEVER</a:t>
            </a:r>
          </a:p>
          <a:p>
            <a:r>
              <a:rPr lang="en-US" sz="3600" dirty="0"/>
              <a:t>Do we trust the website to authorize via Google? </a:t>
            </a:r>
            <a:r>
              <a:rPr lang="en-US" sz="3200" b="1" u="sng" dirty="0"/>
              <a:t>ALWAYS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287776E3-3608-44FA-8725-A64684DF2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6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Abusing “OAUTH”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i="1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Scam.html</a:t>
            </a:r>
            <a:endParaRPr lang="en-US" sz="2800" b="1" i="1" dirty="0"/>
          </a:p>
          <a:p>
            <a:pPr marL="0" indent="0">
              <a:buNone/>
            </a:pPr>
            <a:r>
              <a:rPr lang="en-US" sz="2000" i="1" dirty="0"/>
              <a:t>This file is not publicly shared and will not be in the near-future. 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F3D3B8A-959A-4B6F-9C21-9C1E5C080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5E2346-4A68-4C40-BFBF-9E35A7635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" t="4667" r="53421" b="6884"/>
          <a:stretch/>
        </p:blipFill>
        <p:spPr>
          <a:xfrm>
            <a:off x="6412676" y="844952"/>
            <a:ext cx="4336046" cy="51680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E22B043D-EC99-4E42-BAB7-99CBBB6CE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33167"/>
              </p:ext>
            </p:extLst>
          </p:nvPr>
        </p:nvGraphicFramePr>
        <p:xfrm>
          <a:off x="8534908" y="4648179"/>
          <a:ext cx="2654460" cy="69219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54460">
                  <a:extLst>
                    <a:ext uri="{9D8B030D-6E8A-4147-A177-3AD203B41FA5}">
                      <a16:colId xmlns:a16="http://schemas.microsoft.com/office/drawing/2014/main" val="3735623996"/>
                    </a:ext>
                  </a:extLst>
                </a:gridCol>
              </a:tblGrid>
              <a:tr h="6921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The Snapchat “red button” of the internet.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450819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A2EC6C-6B1C-419A-827E-DF90FB31C508}"/>
              </a:ext>
            </a:extLst>
          </p:cNvPr>
          <p:cNvCxnSpPr>
            <a:cxnSpLocks/>
          </p:cNvCxnSpPr>
          <p:nvPr/>
        </p:nvCxnSpPr>
        <p:spPr>
          <a:xfrm flipH="1" flipV="1">
            <a:off x="7713468" y="4345854"/>
            <a:ext cx="821440" cy="3218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534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Transparency 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Window Attacks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3"/>
            <a:ext cx="3543521" cy="3415623"/>
          </a:xfrm>
        </p:spPr>
        <p:txBody>
          <a:bodyPr>
            <a:normAutofit/>
          </a:bodyPr>
          <a:lstStyle/>
          <a:p>
            <a:r>
              <a:rPr lang="en-US" sz="2800" dirty="0"/>
              <a:t>OAUTH can prompt a new browser window</a:t>
            </a:r>
          </a:p>
          <a:p>
            <a:r>
              <a:rPr lang="en-US" sz="2800" dirty="0"/>
              <a:t>Adversaries can simulate this with Web Design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F3D3B8A-959A-4B6F-9C21-9C1E5C080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1F307B-7573-4EC1-82FD-E7FD4765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257" y="1482751"/>
            <a:ext cx="5232539" cy="388924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B0C0C23-C518-4C30-8DD7-6779E6DF177F}"/>
              </a:ext>
            </a:extLst>
          </p:cNvPr>
          <p:cNvSpPr txBox="1">
            <a:spLocks/>
          </p:cNvSpPr>
          <p:nvPr/>
        </p:nvSpPr>
        <p:spPr>
          <a:xfrm>
            <a:off x="5799257" y="5372001"/>
            <a:ext cx="5232538" cy="52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1"/>
                </a:solidFill>
              </a:rPr>
              <a:t>3D HTML Element Visualizer</a:t>
            </a:r>
          </a:p>
        </p:txBody>
      </p:sp>
    </p:spTree>
    <p:extLst>
      <p:ext uri="{BB962C8B-B14F-4D97-AF65-F5344CB8AC3E}">
        <p14:creationId xmlns:p14="http://schemas.microsoft.com/office/powerpoint/2010/main" val="17938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Subdomain Impersonation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3472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Requirements</a:t>
            </a:r>
            <a:br>
              <a:rPr lang="en-US" sz="4000" dirty="0"/>
            </a:br>
            <a:r>
              <a:rPr lang="en-US" sz="3000" dirty="0"/>
              <a:t>of a </a:t>
            </a:r>
            <a:r>
              <a:rPr lang="en-US" sz="4000" dirty="0"/>
              <a:t>Subdomain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alt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Accepted Standard.</a:t>
            </a:r>
          </a:p>
          <a:p>
            <a:pPr marL="514350" lvl="1" indent="-285750">
              <a:spcBef>
                <a:spcPct val="20000"/>
              </a:spcBef>
              <a:buClr>
                <a:schemeClr val="tx1"/>
              </a:buClr>
            </a:pPr>
            <a:r>
              <a:rPr lang="en-US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Allowed Characters: </a:t>
            </a:r>
            <a:r>
              <a:rPr lang="en-US" alt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[A-z 0-9 -_ . ]</a:t>
            </a:r>
          </a:p>
          <a:p>
            <a:pPr marL="514350" lvl="1" indent="-285750">
              <a:spcBef>
                <a:spcPct val="20000"/>
              </a:spcBef>
              <a:buClr>
                <a:schemeClr val="tx1"/>
              </a:buClr>
            </a:pPr>
            <a:r>
              <a:rPr lang="en-US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Subdomain Delineator: </a:t>
            </a:r>
            <a:r>
              <a:rPr lang="en-US" alt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[.]</a:t>
            </a:r>
          </a:p>
          <a:p>
            <a:pPr marL="514350" lvl="1" indent="-285750">
              <a:spcBef>
                <a:spcPct val="20000"/>
              </a:spcBef>
              <a:buClr>
                <a:schemeClr val="tx1"/>
              </a:buClr>
            </a:pPr>
            <a:r>
              <a:rPr lang="en-US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Wildcard: </a:t>
            </a:r>
            <a:r>
              <a:rPr lang="en-US" alt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[*]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altLang="en-US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Subdomain Divisions</a:t>
            </a:r>
          </a:p>
          <a:p>
            <a:pPr marL="514350" lvl="1" indent="-285750">
              <a:spcBef>
                <a:spcPct val="20000"/>
              </a:spcBef>
              <a:buClr>
                <a:schemeClr val="tx1"/>
              </a:buClr>
            </a:pPr>
            <a:r>
              <a:rPr lang="en-US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Less than 127 subdivisions</a:t>
            </a:r>
          </a:p>
          <a:p>
            <a:pPr marL="514350" lvl="1" indent="-285750">
              <a:spcBef>
                <a:spcPct val="20000"/>
              </a:spcBef>
              <a:buClr>
                <a:schemeClr val="tx1"/>
              </a:buClr>
            </a:pPr>
            <a:r>
              <a:rPr lang="en-US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Each division shorter than 63 characters</a:t>
            </a:r>
          </a:p>
          <a:p>
            <a:pPr>
              <a:buClr>
                <a:schemeClr val="tx1"/>
              </a:buClr>
              <a:buFont typeface="Arial"/>
              <a:buChar char="•"/>
            </a:pPr>
            <a:r>
              <a:rPr lang="en-US" alt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</a:rPr>
              <a:t>Total subdomain length shorter than 253-255 characters.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53D1C1B-D99A-4ED0-ACD3-90934C2FA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97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Valid 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lvl="0">
              <a:buClrTx/>
              <a:buSzTx/>
              <a:buFontTx/>
              <a:buNone/>
            </a:pPr>
            <a:r>
              <a:rPr lang="en-US" sz="2400" b="0" i="0" dirty="0" err="1"/>
              <a:t>app.app.app.app.app.app.app.app.app.app.app</a:t>
            </a:r>
            <a:r>
              <a:rPr lang="en-US" sz="2400" b="0" i="0" dirty="0"/>
              <a:t>.</a:t>
            </a:r>
          </a:p>
          <a:p>
            <a:pPr lvl="0">
              <a:buClrTx/>
              <a:buSzTx/>
              <a:buFontTx/>
              <a:buNone/>
            </a:pPr>
            <a:r>
              <a:rPr lang="en-US" sz="2400" b="0" i="0" dirty="0" err="1"/>
              <a:t>app.app.app.app.app.app.app.app.app.app.app</a:t>
            </a:r>
            <a:r>
              <a:rPr lang="en-US" sz="2400" b="0" i="0" dirty="0"/>
              <a:t>.</a:t>
            </a:r>
          </a:p>
          <a:p>
            <a:pPr lvl="0">
              <a:buClrTx/>
              <a:buSzTx/>
              <a:buFontTx/>
              <a:buNone/>
            </a:pPr>
            <a:r>
              <a:rPr lang="en-US" sz="2400" b="0" i="0" dirty="0" err="1"/>
              <a:t>app.app.app.app.app.app.app.app.app.app.app</a:t>
            </a:r>
            <a:r>
              <a:rPr lang="en-US" sz="2400" b="0" i="0" dirty="0"/>
              <a:t>.</a:t>
            </a:r>
          </a:p>
          <a:p>
            <a:pPr lvl="0">
              <a:buClrTx/>
              <a:buSzTx/>
              <a:buFontTx/>
              <a:buNone/>
            </a:pPr>
            <a:r>
              <a:rPr lang="en-US" sz="2400" b="0" i="0" dirty="0" err="1"/>
              <a:t>app.app.app.app.app.app.app.app.app.app.app</a:t>
            </a:r>
            <a:r>
              <a:rPr lang="en-US" sz="2400" b="0" i="0" dirty="0"/>
              <a:t>.</a:t>
            </a:r>
          </a:p>
          <a:p>
            <a:pPr lvl="0">
              <a:buClrTx/>
              <a:buSzTx/>
              <a:buFontTx/>
              <a:buNone/>
            </a:pPr>
            <a:r>
              <a:rPr lang="en-US" sz="2400" b="0" i="0" dirty="0" err="1"/>
              <a:t>app.app.app.app.app.app.app.app.app.app.app</a:t>
            </a:r>
            <a:r>
              <a:rPr lang="en-US" sz="2400" b="0" i="0" dirty="0"/>
              <a:t>.</a:t>
            </a:r>
          </a:p>
          <a:p>
            <a:pPr lvl="0">
              <a:buClrTx/>
              <a:buSzTx/>
              <a:buFontTx/>
              <a:buNone/>
            </a:pPr>
            <a:r>
              <a:rPr lang="en-US" sz="2400" b="0" i="0" dirty="0"/>
              <a:t>app.app.app.app.app.app.</a:t>
            </a:r>
            <a:r>
              <a:rPr lang="en-US" sz="2400" b="1" dirty="0"/>
              <a:t>domain.com</a:t>
            </a:r>
            <a:endParaRPr lang="en-US" sz="2400" b="1" i="0" dirty="0"/>
          </a:p>
          <a:p>
            <a:pPr lvl="0">
              <a:buClrTx/>
              <a:buSzTx/>
              <a:buFontTx/>
              <a:buNone/>
            </a:pPr>
            <a:endParaRPr lang="en-US" sz="1200" b="1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FC6B7BA-CECD-462D-88AC-7CBDABEE3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86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Valid 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400" dirty="0" err="1"/>
              <a:t>a</a:t>
            </a:r>
            <a:r>
              <a:rPr lang="en-US" sz="2400" b="0" i="0" dirty="0" err="1"/>
              <a:t>aaaaaaaaaaaaaaaaaaaaaaaaaaaaaaaaaaaaaa</a:t>
            </a:r>
            <a:endParaRPr lang="en-US" sz="2400" b="0" i="0" dirty="0"/>
          </a:p>
          <a:p>
            <a:pPr marL="0" lvl="0" indent="0">
              <a:buNone/>
            </a:pPr>
            <a:r>
              <a:rPr lang="en-US" sz="2400" b="0" i="0" dirty="0" err="1"/>
              <a:t>aaaaaaaaaaaaaaaaaaaaa.aaaaaaaaaaaaaaaaaa</a:t>
            </a:r>
            <a:endParaRPr lang="en-US" sz="2400" b="0" i="0" dirty="0"/>
          </a:p>
          <a:p>
            <a:pPr marL="0" lvl="0" indent="0">
              <a:buNone/>
            </a:pPr>
            <a:r>
              <a:rPr lang="en-US" sz="2400" dirty="0" err="1"/>
              <a:t>a</a:t>
            </a:r>
            <a:r>
              <a:rPr lang="en-US" sz="2400" b="0" i="0" dirty="0" err="1"/>
              <a:t>aaaaaaaaaaaaaaaaaaaaaaaaaaaaaaaaaaaaaa</a:t>
            </a:r>
            <a:endParaRPr lang="en-US" sz="2400" b="0" i="0" dirty="0"/>
          </a:p>
          <a:p>
            <a:pPr marL="0" lvl="0" indent="0">
              <a:buNone/>
            </a:pPr>
            <a:r>
              <a:rPr lang="en-US" sz="2400" b="0" i="0" dirty="0" err="1"/>
              <a:t>aaa.aaaaaaaaaaaaaaaaaaaaaaaaaaaaaaaaaaaa</a:t>
            </a:r>
            <a:endParaRPr lang="en-US" sz="2400" b="0" i="0" dirty="0"/>
          </a:p>
          <a:p>
            <a:pPr marL="0" lvl="0" indent="0">
              <a:buNone/>
            </a:pPr>
            <a:r>
              <a:rPr lang="en-US" sz="2400" b="0" i="0" dirty="0" err="1"/>
              <a:t>aaaaaaaaaaaaaaaaaaaaaaaa.aaaaaaaaaaaaaaa</a:t>
            </a:r>
            <a:endParaRPr lang="en-US" sz="2400" b="0" i="0" dirty="0"/>
          </a:p>
          <a:p>
            <a:pPr marL="0" lvl="0" indent="0">
              <a:buNone/>
            </a:pPr>
            <a:r>
              <a:rPr lang="en-US" sz="2400" b="0" i="0" dirty="0" err="1"/>
              <a:t>aaaaaaaaaaaaaaaaaaaaaaaaaaaaaaaaaaaaaaa</a:t>
            </a:r>
            <a:endParaRPr lang="en-US" sz="2400" b="0" i="0" dirty="0"/>
          </a:p>
          <a:p>
            <a:pPr marL="0" lvl="0" indent="0">
              <a:buNone/>
            </a:pPr>
            <a:r>
              <a:rPr lang="en-US" sz="2400" b="0" i="0" dirty="0"/>
              <a:t>aaaaaa</a:t>
            </a:r>
            <a:r>
              <a:rPr lang="en-US" sz="2400" b="1" i="0" dirty="0"/>
              <a:t>.</a:t>
            </a:r>
            <a:r>
              <a:rPr lang="en-US" sz="2400" b="1" dirty="0"/>
              <a:t>domain.com</a:t>
            </a:r>
            <a:endParaRPr lang="en-US" sz="1600" b="1" i="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67BD1D8-B047-436F-B51F-7AF72179D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74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Valid 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2400" b="0" i="0" dirty="0"/>
              <a:t>http.steam.com.forum-23489324832432.</a:t>
            </a:r>
          </a:p>
          <a:p>
            <a:pPr lvl="0">
              <a:buClrTx/>
              <a:buSzTx/>
              <a:buFontTx/>
              <a:buNone/>
            </a:pPr>
            <a:r>
              <a:rPr lang="en-US" sz="2400" b="0" i="0" dirty="0"/>
              <a:t>homepage.</a:t>
            </a:r>
            <a:r>
              <a:rPr lang="en-US" sz="2400" b="1" dirty="0"/>
              <a:t>domain.com</a:t>
            </a:r>
            <a:endParaRPr lang="en-US" sz="1600" b="1" i="0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A62617D6-DFC6-4602-B2FB-D9C85D94FC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13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D19C7F-9EAE-41E9-8BAF-69A904F8E9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0"/>
          <a:stretch/>
        </p:blipFill>
        <p:spPr>
          <a:xfrm>
            <a:off x="1578472" y="932471"/>
            <a:ext cx="6955171" cy="49930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AE47585E-D169-4918-AF7D-7396E2276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98" y="727296"/>
            <a:ext cx="2848435" cy="5743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64544-5CAC-46B8-88A0-D3F4A37147A1}"/>
              </a:ext>
            </a:extLst>
          </p:cNvPr>
          <p:cNvSpPr txBox="1"/>
          <p:nvPr/>
        </p:nvSpPr>
        <p:spPr>
          <a:xfrm>
            <a:off x="5773918" y="1035846"/>
            <a:ext cx="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test.com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70F92-6306-4137-81CF-7F8C41987B16}"/>
              </a:ext>
            </a:extLst>
          </p:cNvPr>
          <p:cNvSpPr txBox="1"/>
          <p:nvPr/>
        </p:nvSpPr>
        <p:spPr>
          <a:xfrm>
            <a:off x="5773918" y="3072367"/>
            <a:ext cx="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D8C02-D6CF-4BC0-989E-773A790FB166}"/>
              </a:ext>
            </a:extLst>
          </p:cNvPr>
          <p:cNvSpPr txBox="1"/>
          <p:nvPr/>
        </p:nvSpPr>
        <p:spPr>
          <a:xfrm>
            <a:off x="5773918" y="4924222"/>
            <a:ext cx="118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test.com</a:t>
            </a:r>
          </a:p>
        </p:txBody>
      </p:sp>
    </p:spTree>
    <p:extLst>
      <p:ext uri="{BB962C8B-B14F-4D97-AF65-F5344CB8AC3E}">
        <p14:creationId xmlns:p14="http://schemas.microsoft.com/office/powerpoint/2010/main" val="171903472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Impersonation</a:t>
            </a:r>
            <a:br>
              <a:rPr lang="en-US" sz="4000" dirty="0"/>
            </a:br>
            <a:r>
              <a:rPr lang="en-US" sz="2800" dirty="0"/>
              <a:t>via</a:t>
            </a:r>
            <a:r>
              <a:rPr lang="en-US" sz="4000" dirty="0"/>
              <a:t> 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1) Find a trusted website with a long URL. </a:t>
            </a:r>
          </a:p>
          <a:p>
            <a:r>
              <a:rPr lang="en-US" sz="2400" dirty="0"/>
              <a:t>2) Open Subdomain Impersonator</a:t>
            </a:r>
          </a:p>
          <a:p>
            <a:r>
              <a:rPr lang="en-US" sz="2400" dirty="0"/>
              <a:t>3) Update DNS.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9EB00259-B565-4535-BE63-E460CE1D9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46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5000" kern="1200" dirty="0">
                <a:latin typeface="+mj-lt"/>
                <a:ea typeface="+mj-ea"/>
                <a:cs typeface="+mj-cs"/>
              </a:rPr>
              <a:t>Terms</a:t>
            </a:r>
            <a:endParaRPr lang="en-US" sz="5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471331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Social Manipulation – Convincing a victim to perform an action that results in </a:t>
            </a:r>
            <a:r>
              <a:rPr lang="en-US" b="1" dirty="0"/>
              <a:t>any</a:t>
            </a:r>
            <a:r>
              <a:rPr lang="en-US" dirty="0"/>
              <a:t> information disclosure. </a:t>
            </a:r>
          </a:p>
          <a:p>
            <a:r>
              <a:rPr lang="en-US" dirty="0"/>
              <a:t>Social  Manipulation:</a:t>
            </a:r>
          </a:p>
          <a:p>
            <a:pPr lvl="1"/>
            <a:r>
              <a:rPr lang="en-US" dirty="0"/>
              <a:t>Phishing – Email Delivery</a:t>
            </a:r>
          </a:p>
          <a:p>
            <a:pPr lvl="1"/>
            <a:r>
              <a:rPr lang="en-US" dirty="0"/>
              <a:t>Vishing – Voice Delivery</a:t>
            </a:r>
          </a:p>
          <a:p>
            <a:pPr lvl="1"/>
            <a:r>
              <a:rPr lang="en-US" dirty="0"/>
              <a:t>Smishing –  SMS Delivery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C7359019-9E57-42F0-9DE7-B4F14842F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3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Impersonation</a:t>
            </a:r>
            <a:br>
              <a:rPr lang="en-US" sz="4000" dirty="0"/>
            </a:br>
            <a:r>
              <a:rPr lang="en-US" sz="2800" dirty="0"/>
              <a:t>via</a:t>
            </a:r>
            <a:r>
              <a:rPr lang="en-US" sz="3600" dirty="0"/>
              <a:t> </a:t>
            </a:r>
            <a:r>
              <a:rPr lang="en-US" sz="4000" dirty="0"/>
              <a:t>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0597" y="2535105"/>
            <a:ext cx="3451933" cy="1779323"/>
          </a:xfrm>
        </p:spPr>
        <p:txBody>
          <a:bodyPr anchor="ctr"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0" dirty="0"/>
              <a:t>Replace </a:t>
            </a:r>
            <a:r>
              <a:rPr lang="en-US" sz="2000" dirty="0"/>
              <a:t>=</a:t>
            </a:r>
            <a:r>
              <a:rPr lang="en-US" sz="2000" b="0" dirty="0"/>
              <a:t> with </a:t>
            </a:r>
            <a:r>
              <a:rPr lang="en-US" sz="2000" dirty="0"/>
              <a:t>-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/>
              <a:t>Deleting </a:t>
            </a:r>
            <a:r>
              <a:rPr lang="en-US" sz="1800" dirty="0"/>
              <a:t>http(s)://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b="0" dirty="0"/>
              <a:t>Replace </a:t>
            </a:r>
            <a:r>
              <a:rPr lang="en-US" sz="2000" dirty="0"/>
              <a:t>?&amp;/</a:t>
            </a:r>
            <a:r>
              <a:rPr lang="en-US" sz="2000" b="0" dirty="0"/>
              <a:t> with </a:t>
            </a:r>
            <a:r>
              <a:rPr lang="en-US" sz="2000" dirty="0"/>
              <a:t>–</a:t>
            </a:r>
            <a:endParaRPr lang="en-US" sz="2000" b="0" dirty="0"/>
          </a:p>
          <a:p>
            <a:pPr marL="342900" indent="-342900">
              <a:buFont typeface="+mj-lt"/>
              <a:buAutoNum type="arabicPeriod"/>
            </a:pPr>
            <a:r>
              <a:rPr lang="en-US" sz="2000" b="0" dirty="0"/>
              <a:t>Delete bad characters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0" dirty="0"/>
              <a:t>Append your domain name</a:t>
            </a:r>
          </a:p>
        </p:txBody>
      </p:sp>
      <p:pic>
        <p:nvPicPr>
          <p:cNvPr id="6" name="Picture Placeholder 23">
            <a:extLst>
              <a:ext uri="{FF2B5EF4-FFF2-40B4-BE49-F238E27FC236}">
                <a16:creationId xmlns:a16="http://schemas.microsoft.com/office/drawing/2014/main" id="{76D93F0E-62DE-4F22-8CD6-42E730E8C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7" b="967"/>
          <a:stretch/>
        </p:blipFill>
        <p:spPr>
          <a:xfrm>
            <a:off x="8044406" y="3519884"/>
            <a:ext cx="3972592" cy="2100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2E845-BE37-4EB7-9A7B-093FF205EA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37705" y="1059783"/>
            <a:ext cx="4479293" cy="23143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1E1BA469-1823-410D-AADC-14D6D2329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62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Impersonation</a:t>
            </a:r>
            <a:br>
              <a:rPr lang="en-US" sz="4000" dirty="0"/>
            </a:br>
            <a:r>
              <a:rPr lang="en-US" sz="2800" dirty="0"/>
              <a:t>via</a:t>
            </a:r>
            <a:r>
              <a:rPr lang="en-US" sz="3600" dirty="0"/>
              <a:t> </a:t>
            </a:r>
            <a:r>
              <a:rPr lang="en-US" sz="4000" dirty="0"/>
              <a:t>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963877"/>
            <a:ext cx="7085850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https://cdn.discordapp.com-</a:t>
            </a:r>
            <a:br>
              <a:rPr lang="en-US" sz="2400" dirty="0"/>
            </a:br>
            <a:r>
              <a:rPr lang="en-US" sz="2400" dirty="0"/>
              <a:t>attachments-2343456456457345435-23434254364364564.test.download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CEB60A24-5759-431A-82B7-42193ED07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015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Impersonation</a:t>
            </a:r>
            <a:br>
              <a:rPr lang="en-US" sz="4000" dirty="0"/>
            </a:br>
            <a:r>
              <a:rPr lang="en-US" sz="2800" dirty="0"/>
              <a:t>via</a:t>
            </a:r>
            <a:r>
              <a:rPr lang="en-US" sz="3600" dirty="0"/>
              <a:t> </a:t>
            </a:r>
            <a:r>
              <a:rPr lang="en-US" sz="4000" dirty="0"/>
              <a:t>Subdomains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cdn.discordapp.com-</a:t>
            </a:r>
            <a:br>
              <a:rPr lang="en-US" sz="2400" dirty="0"/>
            </a:br>
            <a:r>
              <a:rPr lang="en-US" sz="2400" dirty="0"/>
              <a:t>attachments-2343456456457345435-23434254364364564.</a:t>
            </a:r>
            <a:r>
              <a:rPr lang="en-US" sz="2400" dirty="0">
                <a:solidFill>
                  <a:srgbClr val="FF0000"/>
                </a:solidFill>
              </a:rPr>
              <a:t>test.download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70C97FB-DA03-49CE-BE0F-EE4BCAC4E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2EDD8-331B-47AD-893E-C32A09E51E11}"/>
              </a:ext>
            </a:extLst>
          </p:cNvPr>
          <p:cNvSpPr txBox="1"/>
          <p:nvPr/>
        </p:nvSpPr>
        <p:spPr>
          <a:xfrm>
            <a:off x="7918047" y="4136586"/>
            <a:ext cx="153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Domain Name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91FCF78-0045-44FC-886F-56151038F1BE}"/>
              </a:ext>
            </a:extLst>
          </p:cNvPr>
          <p:cNvSpPr/>
          <p:nvPr/>
        </p:nvSpPr>
        <p:spPr>
          <a:xfrm rot="16200000">
            <a:off x="8408069" y="3039578"/>
            <a:ext cx="473242" cy="186489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06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Left-To-Right Override</a:t>
            </a: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and Right-To-Left Override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4904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LTR and RTL Encoding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 Placeholder 6">
            <a:extLst>
              <a:ext uri="{FF2B5EF4-FFF2-40B4-BE49-F238E27FC236}">
                <a16:creationId xmlns:a16="http://schemas.microsoft.com/office/drawing/2014/main" id="{B66ED8E8-85D2-40F6-9EA5-515CF4E7A4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768255"/>
              </p:ext>
            </p:extLst>
          </p:nvPr>
        </p:nvGraphicFramePr>
        <p:xfrm>
          <a:off x="5017605" y="1735282"/>
          <a:ext cx="6486303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45FF4B15-2668-45A3-8ED1-0E6B8B64E8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87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FA089B-7373-4500-AB3D-B0B8598D4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732" y="2807883"/>
            <a:ext cx="9226536" cy="15882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4FF47-3715-4B62-A6A7-B4E4ACBFEA5A}"/>
              </a:ext>
            </a:extLst>
          </p:cNvPr>
          <p:cNvSpPr txBox="1"/>
          <p:nvPr/>
        </p:nvSpPr>
        <p:spPr>
          <a:xfrm>
            <a:off x="643467" y="2168099"/>
            <a:ext cx="10905066" cy="639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900" dirty="0"/>
              <a:t>“File Name Extensions” - Disabled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81558C-E238-4972-8BA7-8FFF658F8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984555"/>
              </p:ext>
            </p:extLst>
          </p:nvPr>
        </p:nvGraphicFramePr>
        <p:xfrm>
          <a:off x="1187115" y="931763"/>
          <a:ext cx="9817768" cy="4216844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3132883">
                  <a:extLst>
                    <a:ext uri="{9D8B030D-6E8A-4147-A177-3AD203B41FA5}">
                      <a16:colId xmlns:a16="http://schemas.microsoft.com/office/drawing/2014/main" val="684908703"/>
                    </a:ext>
                  </a:extLst>
                </a:gridCol>
                <a:gridCol w="4681655">
                  <a:extLst>
                    <a:ext uri="{9D8B030D-6E8A-4147-A177-3AD203B41FA5}">
                      <a16:colId xmlns:a16="http://schemas.microsoft.com/office/drawing/2014/main" val="2967835492"/>
                    </a:ext>
                  </a:extLst>
                </a:gridCol>
                <a:gridCol w="2003230">
                  <a:extLst>
                    <a:ext uri="{9D8B030D-6E8A-4147-A177-3AD203B41FA5}">
                      <a16:colId xmlns:a16="http://schemas.microsoft.com/office/drawing/2014/main" val="2361718114"/>
                    </a:ext>
                  </a:extLst>
                </a:gridCol>
              </a:tblGrid>
              <a:tr h="588672">
                <a:tc>
                  <a:txBody>
                    <a:bodyPr/>
                    <a:lstStyle/>
                    <a:p>
                      <a:r>
                        <a:rPr lang="en-US" sz="1800" b="0" cap="none" spc="0" dirty="0">
                          <a:solidFill>
                            <a:schemeClr val="bg1"/>
                          </a:solidFill>
                        </a:rPr>
                        <a:t>Displayed Filename</a:t>
                      </a:r>
                    </a:p>
                  </a:txBody>
                  <a:tcPr marL="185027" marR="343476" marT="142328" marB="14232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none" spc="0" dirty="0">
                          <a:solidFill>
                            <a:schemeClr val="bg1"/>
                          </a:solidFill>
                        </a:rPr>
                        <a:t>Unicode Filename</a:t>
                      </a:r>
                    </a:p>
                  </a:txBody>
                  <a:tcPr marL="185027" marR="343476" marT="142328" marB="142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cap="none" spc="0" dirty="0">
                          <a:solidFill>
                            <a:schemeClr val="bg1"/>
                          </a:solidFill>
                        </a:rPr>
                        <a:t>File Type</a:t>
                      </a:r>
                    </a:p>
                  </a:txBody>
                  <a:tcPr marL="185027" marR="343476" marT="142328" marB="14232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225294"/>
                  </a:ext>
                </a:extLst>
              </a:tr>
              <a:tr h="907043">
                <a:tc>
                  <a:txBody>
                    <a:bodyPr/>
                    <a:lstStyle/>
                    <a:p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2021.Executive Summary.docx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2021◄xcod.yrammuS evituc►.Exe</a:t>
                      </a:r>
                      <a:endParaRPr lang="en-US" sz="18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.exe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09748"/>
                  </a:ext>
                </a:extLst>
              </a:tr>
              <a:tr h="907043">
                <a:tc>
                  <a:txBody>
                    <a:bodyPr/>
                    <a:lstStyle/>
                    <a:p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Advertising for Bsides.lnk.docx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Advertising for </a:t>
                      </a:r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Bsides◄xcod</a:t>
                      </a:r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.►.</a:t>
                      </a:r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lnk</a:t>
                      </a:r>
                      <a:endParaRPr lang="en-US" sz="18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cap="none" spc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lnk</a:t>
                      </a:r>
                      <a:endParaRPr lang="en-US" sz="180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334023"/>
                  </a:ext>
                </a:extLst>
              </a:tr>
              <a:tr h="907043">
                <a:tc>
                  <a:txBody>
                    <a:bodyPr/>
                    <a:lstStyle/>
                    <a:p>
                      <a:r>
                        <a:rPr lang="en-US" sz="180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cap="none" spc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Jschaeffer</a:t>
                      </a:r>
                      <a:r>
                        <a:rPr lang="en-US" sz="180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Account – Invoice.pdf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◄</a:t>
                      </a:r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fdp.eciovnI</a:t>
                      </a:r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</a:t>
                      </a:r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tnuoccA</a:t>
                      </a:r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reffeahc</a:t>
                      </a:r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►.Js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endParaRPr lang="en-US" sz="180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175736"/>
                  </a:ext>
                </a:extLst>
              </a:tr>
              <a:tr h="907043">
                <a:tc>
                  <a:txBody>
                    <a:bodyPr/>
                    <a:lstStyle/>
                    <a:p>
                      <a:r>
                        <a:rPr lang="en-US" sz="180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Amazon.com – Invoice.pdf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Amazon◄fdp.eciovnI</a:t>
                      </a:r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►.com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.com (.exe)</a:t>
                      </a:r>
                    </a:p>
                  </a:txBody>
                  <a:tcPr marL="185027" marR="477903" marT="142328" marB="142328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383504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2B8872B-C962-4389-B7BE-B14378A37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299182"/>
              </p:ext>
            </p:extLst>
          </p:nvPr>
        </p:nvGraphicFramePr>
        <p:xfrm>
          <a:off x="1187115" y="5312543"/>
          <a:ext cx="693843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77683">
                  <a:extLst>
                    <a:ext uri="{9D8B030D-6E8A-4147-A177-3AD203B41FA5}">
                      <a16:colId xmlns:a16="http://schemas.microsoft.com/office/drawing/2014/main" val="1153732617"/>
                    </a:ext>
                  </a:extLst>
                </a:gridCol>
                <a:gridCol w="3460751">
                  <a:extLst>
                    <a:ext uri="{9D8B030D-6E8A-4147-A177-3AD203B41FA5}">
                      <a16:colId xmlns:a16="http://schemas.microsoft.com/office/drawing/2014/main" val="655807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RTLO (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◄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) 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is a symbol that overrides the text encoding from LTR to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RTL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with an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verride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LTRO (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►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is a symbol that overrides the text encoding from RTL to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LTR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with an 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O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verride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821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52584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LTRO and RTLOs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734565"/>
            <a:ext cx="3363974" cy="3415623"/>
          </a:xfrm>
        </p:spPr>
        <p:txBody>
          <a:bodyPr>
            <a:normAutofit fontScale="77500" lnSpcReduction="20000"/>
          </a:bodyPr>
          <a:lstStyle/>
          <a:p>
            <a:pPr>
              <a:buFont typeface="Arial"/>
              <a:buChar char="•"/>
            </a:pPr>
            <a:r>
              <a:rPr lang="en-US" sz="2800" b="1" dirty="0"/>
              <a:t>RTLO (</a:t>
            </a:r>
            <a:r>
              <a:rPr lang="en-US" sz="2800" dirty="0"/>
              <a:t>◄</a:t>
            </a:r>
            <a:r>
              <a:rPr lang="en-US" sz="2800" b="1" dirty="0"/>
              <a:t>) </a:t>
            </a:r>
            <a:r>
              <a:rPr lang="en-US" sz="2800" dirty="0"/>
              <a:t>is a symbol that overrides the text encoding from </a:t>
            </a:r>
            <a:r>
              <a:rPr lang="en-US" sz="2800" i="1" dirty="0"/>
              <a:t>LTR to </a:t>
            </a:r>
            <a:r>
              <a:rPr lang="en-US" sz="2800" b="1" i="1" dirty="0"/>
              <a:t>RTL</a:t>
            </a:r>
            <a:r>
              <a:rPr lang="en-US" sz="2800" i="1" dirty="0"/>
              <a:t> </a:t>
            </a:r>
            <a:r>
              <a:rPr lang="en-US" sz="2800" dirty="0"/>
              <a:t>with an </a:t>
            </a:r>
            <a:r>
              <a:rPr lang="en-US" sz="2800" b="1" dirty="0"/>
              <a:t>O</a:t>
            </a:r>
            <a:r>
              <a:rPr lang="en-US" sz="2800" dirty="0"/>
              <a:t>verride</a:t>
            </a:r>
          </a:p>
          <a:p>
            <a:pPr>
              <a:buFont typeface="Arial"/>
              <a:buChar char="•"/>
            </a:pPr>
            <a:r>
              <a:rPr lang="en-US" sz="2800" b="1" dirty="0"/>
              <a:t>LTRO (</a:t>
            </a:r>
            <a:r>
              <a:rPr lang="en-US" sz="2800" dirty="0"/>
              <a:t>►</a:t>
            </a:r>
            <a:r>
              <a:rPr lang="en-US" sz="2800" b="1" dirty="0"/>
              <a:t>)</a:t>
            </a:r>
            <a:r>
              <a:rPr lang="en-US" sz="2800" dirty="0"/>
              <a:t> is a symbol that overrides the text encoding from </a:t>
            </a:r>
            <a:r>
              <a:rPr lang="en-US" sz="2800" i="1" dirty="0"/>
              <a:t>RTL to </a:t>
            </a:r>
            <a:r>
              <a:rPr lang="en-US" sz="2800" b="1" i="1" dirty="0"/>
              <a:t>LTR</a:t>
            </a:r>
            <a:r>
              <a:rPr lang="en-US" sz="2800" dirty="0"/>
              <a:t> with an </a:t>
            </a:r>
            <a:r>
              <a:rPr lang="en-US" sz="2800" b="1" dirty="0"/>
              <a:t>O</a:t>
            </a:r>
            <a:r>
              <a:rPr lang="en-US" sz="2800" dirty="0"/>
              <a:t>verride</a:t>
            </a:r>
          </a:p>
          <a:p>
            <a:pPr>
              <a:buFont typeface="Arial"/>
              <a:buChar char="•"/>
            </a:pPr>
            <a:r>
              <a:rPr lang="en-US" sz="2800" dirty="0"/>
              <a:t>What happens when the content in the rendered field does not match the real content of a field?</a:t>
            </a: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5F3D3B8A-959A-4B6F-9C21-9C1E5C080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F8D2399-0FF7-42B1-BCE3-755E7A533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902831"/>
              </p:ext>
            </p:extLst>
          </p:nvPr>
        </p:nvGraphicFramePr>
        <p:xfrm>
          <a:off x="5110716" y="857165"/>
          <a:ext cx="6596653" cy="5293023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2582016">
                  <a:extLst>
                    <a:ext uri="{9D8B030D-6E8A-4147-A177-3AD203B41FA5}">
                      <a16:colId xmlns:a16="http://schemas.microsoft.com/office/drawing/2014/main" val="684908703"/>
                    </a:ext>
                  </a:extLst>
                </a:gridCol>
                <a:gridCol w="1992258">
                  <a:extLst>
                    <a:ext uri="{9D8B030D-6E8A-4147-A177-3AD203B41FA5}">
                      <a16:colId xmlns:a16="http://schemas.microsoft.com/office/drawing/2014/main" val="2967835492"/>
                    </a:ext>
                  </a:extLst>
                </a:gridCol>
                <a:gridCol w="2022379">
                  <a:extLst>
                    <a:ext uri="{9D8B030D-6E8A-4147-A177-3AD203B41FA5}">
                      <a16:colId xmlns:a16="http://schemas.microsoft.com/office/drawing/2014/main" val="2361718114"/>
                    </a:ext>
                  </a:extLst>
                </a:gridCol>
              </a:tblGrid>
              <a:tr h="1110015">
                <a:tc>
                  <a:txBody>
                    <a:bodyPr/>
                    <a:lstStyle/>
                    <a:p>
                      <a:r>
                        <a:rPr lang="en-US" sz="1800" b="1" cap="all" spc="60" dirty="0">
                          <a:solidFill>
                            <a:schemeClr val="tx1"/>
                          </a:solidFill>
                        </a:rPr>
                        <a:t>Displayed Filename</a:t>
                      </a:r>
                    </a:p>
                  </a:txBody>
                  <a:tcPr marL="190841" marR="190841" marT="131038" marB="131038" anchor="b"/>
                </a:tc>
                <a:tc>
                  <a:txBody>
                    <a:bodyPr/>
                    <a:lstStyle/>
                    <a:p>
                      <a:r>
                        <a:rPr lang="en-US" sz="1800" b="1" cap="all" spc="60" dirty="0">
                          <a:solidFill>
                            <a:schemeClr val="tx1"/>
                          </a:solidFill>
                        </a:rPr>
                        <a:t>Assumed extension</a:t>
                      </a:r>
                    </a:p>
                  </a:txBody>
                  <a:tcPr marL="190841" marR="190841" marT="131038" marB="131038" anchor="b"/>
                </a:tc>
                <a:tc>
                  <a:txBody>
                    <a:bodyPr/>
                    <a:lstStyle/>
                    <a:p>
                      <a:r>
                        <a:rPr lang="en-US" sz="1800" b="1" cap="all" spc="60" dirty="0">
                          <a:solidFill>
                            <a:schemeClr val="tx1"/>
                          </a:solidFill>
                        </a:rPr>
                        <a:t>Real Extension</a:t>
                      </a:r>
                    </a:p>
                  </a:txBody>
                  <a:tcPr marL="190841" marR="190841" marT="131038" marB="131038" anchor="b"/>
                </a:tc>
                <a:extLst>
                  <a:ext uri="{0D108BD9-81ED-4DB2-BD59-A6C34878D82A}">
                    <a16:rowId xmlns:a16="http://schemas.microsoft.com/office/drawing/2014/main" val="1450225294"/>
                  </a:ext>
                </a:extLst>
              </a:tr>
              <a:tr h="959812">
                <a:tc>
                  <a:txBody>
                    <a:bodyPr/>
                    <a:lstStyle/>
                    <a:p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2021</a:t>
                      </a:r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.Exe</a:t>
                      </a:r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cutive Summary.docx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effectLst/>
                        </a:rPr>
                        <a:t>.docx</a:t>
                      </a:r>
                      <a:endParaRPr lang="en-US" sz="2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400" cap="none" spc="0" dirty="0">
                          <a:solidFill>
                            <a:schemeClr val="tx1"/>
                          </a:solidFill>
                        </a:rPr>
                        <a:t>.exe</a:t>
                      </a:r>
                    </a:p>
                  </a:txBody>
                  <a:tcPr marL="190841" marR="190841" marT="95421" marB="131038"/>
                </a:tc>
                <a:extLst>
                  <a:ext uri="{0D108BD9-81ED-4DB2-BD59-A6C34878D82A}">
                    <a16:rowId xmlns:a16="http://schemas.microsoft.com/office/drawing/2014/main" val="124609748"/>
                  </a:ext>
                </a:extLst>
              </a:tr>
              <a:tr h="959812"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Advertising for Bsides</a:t>
                      </a:r>
                      <a:r>
                        <a:rPr lang="en-US" sz="2300" b="1" cap="none" spc="0" dirty="0">
                          <a:solidFill>
                            <a:schemeClr val="tx1"/>
                          </a:solidFill>
                        </a:rPr>
                        <a:t>.lnk</a:t>
                      </a:r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.docx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.docx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.lnk</a:t>
                      </a:r>
                    </a:p>
                  </a:txBody>
                  <a:tcPr marL="190841" marR="190841" marT="95421" marB="131038"/>
                </a:tc>
                <a:extLst>
                  <a:ext uri="{0D108BD9-81ED-4DB2-BD59-A6C34878D82A}">
                    <a16:rowId xmlns:a16="http://schemas.microsoft.com/office/drawing/2014/main" val="2685334023"/>
                  </a:ext>
                </a:extLst>
              </a:tr>
              <a:tr h="1303572">
                <a:tc>
                  <a:txBody>
                    <a:bodyPr/>
                    <a:lstStyle/>
                    <a:p>
                      <a:r>
                        <a:rPr lang="en-US" sz="2300" b="1" cap="none" spc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2300" b="1" cap="none" spc="0" dirty="0" err="1">
                          <a:solidFill>
                            <a:schemeClr val="tx1"/>
                          </a:solidFill>
                        </a:rPr>
                        <a:t>Js</a:t>
                      </a:r>
                      <a:r>
                        <a:rPr lang="en-US" sz="2300" cap="none" spc="0" dirty="0" err="1">
                          <a:solidFill>
                            <a:schemeClr val="tx1"/>
                          </a:solidFill>
                        </a:rPr>
                        <a:t>chaeffer</a:t>
                      </a:r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 Account – Invoice.pdf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.pdf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.js</a:t>
                      </a:r>
                    </a:p>
                  </a:txBody>
                  <a:tcPr marL="190841" marR="190841" marT="95421" marB="131038"/>
                </a:tc>
                <a:extLst>
                  <a:ext uri="{0D108BD9-81ED-4DB2-BD59-A6C34878D82A}">
                    <a16:rowId xmlns:a16="http://schemas.microsoft.com/office/drawing/2014/main" val="2900175736"/>
                  </a:ext>
                </a:extLst>
              </a:tr>
              <a:tr h="959812"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Amazon</a:t>
                      </a:r>
                      <a:r>
                        <a:rPr lang="en-US" sz="2300" b="1" cap="none" spc="0" dirty="0">
                          <a:solidFill>
                            <a:schemeClr val="tx1"/>
                          </a:solidFill>
                        </a:rPr>
                        <a:t>.com</a:t>
                      </a:r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 – Invoice.pdf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.pdf</a:t>
                      </a:r>
                    </a:p>
                  </a:txBody>
                  <a:tcPr marL="190841" marR="190841" marT="95421" marB="131038"/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.com (.exe)</a:t>
                      </a:r>
                    </a:p>
                  </a:txBody>
                  <a:tcPr marL="190841" marR="190841" marT="95421" marB="131038"/>
                </a:tc>
                <a:extLst>
                  <a:ext uri="{0D108BD9-81ED-4DB2-BD59-A6C34878D82A}">
                    <a16:rowId xmlns:a16="http://schemas.microsoft.com/office/drawing/2014/main" val="2502383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647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DF2C06-9D56-4B56-BDB9-3CF571FF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FA089B-7373-4500-AB3D-B0B8598D4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732" y="2807883"/>
            <a:ext cx="9226536" cy="15882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4FF47-3715-4B62-A6A7-B4E4ACBFEA5A}"/>
              </a:ext>
            </a:extLst>
          </p:cNvPr>
          <p:cNvSpPr txBox="1"/>
          <p:nvPr/>
        </p:nvSpPr>
        <p:spPr>
          <a:xfrm>
            <a:off x="643467" y="2168099"/>
            <a:ext cx="10905066" cy="639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900" dirty="0"/>
              <a:t>“File Name Extensions” - Disabled</a:t>
            </a:r>
          </a:p>
        </p:txBody>
      </p:sp>
    </p:spTree>
    <p:extLst>
      <p:ext uri="{BB962C8B-B14F-4D97-AF65-F5344CB8AC3E}">
        <p14:creationId xmlns:p14="http://schemas.microsoft.com/office/powerpoint/2010/main" val="27857373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DF2C06-9D56-4B56-BDB9-3CF571FF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FA089B-7373-4500-AB3D-B0B8598D4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731" y="2836239"/>
            <a:ext cx="9226536" cy="19181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4FF47-3715-4B62-A6A7-B4E4ACBFEA5A}"/>
              </a:ext>
            </a:extLst>
          </p:cNvPr>
          <p:cNvSpPr txBox="1"/>
          <p:nvPr/>
        </p:nvSpPr>
        <p:spPr>
          <a:xfrm>
            <a:off x="643467" y="2168099"/>
            <a:ext cx="10905066" cy="639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900" dirty="0"/>
              <a:t>“File Name Extensions” - Enabled</a:t>
            </a:r>
          </a:p>
        </p:txBody>
      </p:sp>
    </p:spTree>
    <p:extLst>
      <p:ext uri="{BB962C8B-B14F-4D97-AF65-F5344CB8AC3E}">
        <p14:creationId xmlns:p14="http://schemas.microsoft.com/office/powerpoint/2010/main" val="371156222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72956EB3-7D38-48BA-A9EE-C3E748B22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613" y="106081"/>
            <a:ext cx="1714115" cy="3456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FA089B-7373-4500-AB3D-B0B8598D4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2477" y="2807883"/>
            <a:ext cx="8447043" cy="17560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64FF47-3715-4B62-A6A7-B4E4ACBFEA5A}"/>
              </a:ext>
            </a:extLst>
          </p:cNvPr>
          <p:cNvSpPr txBox="1"/>
          <p:nvPr/>
        </p:nvSpPr>
        <p:spPr>
          <a:xfrm>
            <a:off x="643467" y="2168099"/>
            <a:ext cx="10905066" cy="639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900" dirty="0"/>
              <a:t>“File Name Extensions” - Enabled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F0BF4-394B-4EF8-B1DE-A31267A02C1A}"/>
              </a:ext>
            </a:extLst>
          </p:cNvPr>
          <p:cNvSpPr txBox="1"/>
          <p:nvPr/>
        </p:nvSpPr>
        <p:spPr>
          <a:xfrm>
            <a:off x="643467" y="887463"/>
            <a:ext cx="10905066" cy="639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900" dirty="0"/>
              <a:t>RTLO and LTRO Generator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BB0E61-C13B-44AA-B7D0-5C8F9055B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61" t="16233" r="8917" b="47814"/>
          <a:stretch/>
        </p:blipFill>
        <p:spPr>
          <a:xfrm>
            <a:off x="1459832" y="1805623"/>
            <a:ext cx="9272336" cy="30214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4A85D2-6E77-42D4-B097-1841F197A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832" y="4942012"/>
            <a:ext cx="9272336" cy="5582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71968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5000" dirty="0"/>
              <a:t>Identifiers </a:t>
            </a:r>
            <a:r>
              <a:rPr lang="en-US" sz="4000" dirty="0"/>
              <a:t>of</a:t>
            </a:r>
            <a:r>
              <a:rPr lang="en-US" sz="5000" dirty="0"/>
              <a:t> Phishing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Bait – Issue or service that the individual or individual’s business needs to resolve. </a:t>
            </a:r>
          </a:p>
          <a:p>
            <a:pPr lvl="1"/>
            <a:r>
              <a:rPr lang="en-US" sz="2000" i="1" dirty="0"/>
              <a:t>Register for new company benefits. </a:t>
            </a:r>
          </a:p>
          <a:p>
            <a:pPr lvl="1"/>
            <a:r>
              <a:rPr lang="en-US" sz="2000" i="1" dirty="0"/>
              <a:t>Download an update to secure your system</a:t>
            </a:r>
          </a:p>
          <a:p>
            <a:pPr lvl="1"/>
            <a:r>
              <a:rPr lang="en-US" sz="2000" i="1" dirty="0"/>
              <a:t>You qualify for an Economic Impact Payment (EIP)</a:t>
            </a:r>
          </a:p>
          <a:p>
            <a:r>
              <a:rPr lang="en-US" sz="2400" dirty="0"/>
              <a:t>Deadlines – Call to Action that pressures individuals to interact with the email. </a:t>
            </a:r>
          </a:p>
          <a:p>
            <a:pPr lvl="1"/>
            <a:r>
              <a:rPr lang="en-US" sz="2000" i="1" dirty="0"/>
              <a:t>Failure to submit this data by Tuesday, will result in account termination. </a:t>
            </a: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2AD2222-16A4-46BB-ABE1-1003E08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41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DD05302-CFCC-4760-AAE9-177FAEDBC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216" b="46724"/>
          <a:stretch/>
        </p:blipFill>
        <p:spPr>
          <a:xfrm>
            <a:off x="1075523" y="2838454"/>
            <a:ext cx="4423923" cy="1181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EDFA019-237E-47A2-833E-D9989C36E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8397" r="33564" b="12262"/>
          <a:stretch/>
        </p:blipFill>
        <p:spPr>
          <a:xfrm>
            <a:off x="5847031" y="2519394"/>
            <a:ext cx="5353916" cy="1819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27126FE2-586E-4408-BE48-4D1C5E472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02" r="33564"/>
          <a:stretch/>
        </p:blipFill>
        <p:spPr>
          <a:xfrm>
            <a:off x="5847031" y="3863060"/>
            <a:ext cx="5353916" cy="475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 descr="Text&#10;&#10;Description automatically generated with medium confidence">
            <a:extLst>
              <a:ext uri="{FF2B5EF4-FFF2-40B4-BE49-F238E27FC236}">
                <a16:creationId xmlns:a16="http://schemas.microsoft.com/office/drawing/2014/main" id="{1A8A8720-F4FE-448D-84D5-8F0D234A6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98" y="727296"/>
            <a:ext cx="2848435" cy="574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E103CD-DD93-483C-9032-EA36102EF4A3}"/>
              </a:ext>
            </a:extLst>
          </p:cNvPr>
          <p:cNvSpPr txBox="1"/>
          <p:nvPr/>
        </p:nvSpPr>
        <p:spPr>
          <a:xfrm>
            <a:off x="643467" y="1590622"/>
            <a:ext cx="10905066" cy="63978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900" dirty="0"/>
              <a:t>Application Abuse with Overrides</a:t>
            </a:r>
          </a:p>
        </p:txBody>
      </p:sp>
    </p:spTree>
    <p:extLst>
      <p:ext uri="{BB962C8B-B14F-4D97-AF65-F5344CB8AC3E}">
        <p14:creationId xmlns:p14="http://schemas.microsoft.com/office/powerpoint/2010/main" val="358621652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5651618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can we do?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9C5309E-AD23-4C44-91E2-D5F722B6E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8417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How to Protect Individuals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Password Managers – URL matching to prevent disclosing your credentials to domains that are illegitimate.</a:t>
            </a:r>
          </a:p>
          <a:p>
            <a:r>
              <a:rPr lang="en-US" dirty="0"/>
              <a:t>2FA – Individuals think twice before entering 2FA tokens and ensure that they are on valid websites.</a:t>
            </a:r>
          </a:p>
          <a:p>
            <a:r>
              <a:rPr lang="en-US" dirty="0"/>
              <a:t>Certain “Safe-Site” Scanners detect new domains – flagging them as malicious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E93890E-CF22-46D5-BA89-5338CBF6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56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How to Protect Individuals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Custom Chrome Themes – Prevents Windows Spoofing</a:t>
            </a:r>
          </a:p>
          <a:p>
            <a:r>
              <a:rPr lang="en-US" dirty="0"/>
              <a:t>If clicking a link is avoidable, consider directly navigating to the website. </a:t>
            </a:r>
          </a:p>
          <a:p>
            <a:r>
              <a:rPr lang="en-US" dirty="0"/>
              <a:t>Regular internal training to ensure that your organization can identify a large range of threats.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E93890E-CF22-46D5-BA89-5338CBF6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3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How to Protect 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your 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Organization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Implement valid DNS SPF / DMARC  / DKIM on mail servers to prevent mail spoofing. </a:t>
            </a:r>
          </a:p>
          <a:p>
            <a:r>
              <a:rPr lang="en-US" dirty="0"/>
              <a:t>Reduce unnecessary domain redirections.</a:t>
            </a:r>
          </a:p>
          <a:p>
            <a:r>
              <a:rPr lang="en-US" dirty="0"/>
              <a:t>Consider exposing a list of domain names owned by the organization on the company’s TLD, or an exposed API to check valid endpoints. </a:t>
            </a:r>
          </a:p>
          <a:p>
            <a:r>
              <a:rPr lang="en-US" dirty="0"/>
              <a:t>Maintain web servers with regular vulnerability assessments, and services are secure.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760377D1-694C-468F-8FDD-BCA743F5E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87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8968724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Effective Training Techniques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9C5309E-AD23-4C44-91E2-D5F722B6E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1380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Positive Training Techniques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dirty="0"/>
              <a:t>Companies should pursue an open relation about phishing. </a:t>
            </a:r>
          </a:p>
          <a:p>
            <a:r>
              <a:rPr lang="en-US" dirty="0"/>
              <a:t>Positive Reinforcement is Powerful</a:t>
            </a:r>
          </a:p>
          <a:p>
            <a:r>
              <a:rPr lang="en-US" dirty="0"/>
              <a:t>Offering benefits to individuals that report and “want to learn”. 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E93890E-CF22-46D5-BA89-5338CBF6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0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" y="963877"/>
            <a:ext cx="4276414" cy="4930246"/>
          </a:xfrm>
        </p:spPr>
        <p:txBody>
          <a:bodyPr>
            <a:normAutofit/>
          </a:bodyPr>
          <a:lstStyle/>
          <a:p>
            <a:pPr algn="r"/>
            <a:r>
              <a:rPr lang="en-US" sz="4000" kern="1200" dirty="0">
                <a:latin typeface="+mj-lt"/>
                <a:ea typeface="+mj-ea"/>
                <a:cs typeface="+mj-cs"/>
              </a:rPr>
              <a:t>Issues with </a:t>
            </a:r>
            <a:br>
              <a:rPr lang="en-US" sz="4000" kern="1200" dirty="0">
                <a:latin typeface="+mj-lt"/>
                <a:ea typeface="+mj-ea"/>
                <a:cs typeface="+mj-cs"/>
              </a:rPr>
            </a:br>
            <a:r>
              <a:rPr lang="en-US" sz="4000" kern="1200" dirty="0">
                <a:latin typeface="+mj-lt"/>
                <a:ea typeface="+mj-ea"/>
                <a:cs typeface="+mj-cs"/>
              </a:rPr>
              <a:t>Phishing Training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The Scientific Method requires constants</a:t>
            </a:r>
          </a:p>
          <a:p>
            <a:pPr lvl="1"/>
            <a:r>
              <a:rPr lang="en-US" sz="2000" dirty="0"/>
              <a:t>Executives want statistics</a:t>
            </a:r>
          </a:p>
          <a:p>
            <a:pPr lvl="1"/>
            <a:r>
              <a:rPr lang="en-US" sz="2000" dirty="0"/>
              <a:t>Excluded groups are oftentimes the biggest targets (HR and Executives)</a:t>
            </a:r>
          </a:p>
          <a:p>
            <a:r>
              <a:rPr lang="en-US" sz="2400" dirty="0"/>
              <a:t>Training individuals not to click on links can result in loss of productivity. </a:t>
            </a:r>
          </a:p>
          <a:p>
            <a:r>
              <a:rPr lang="en-US" sz="2400" dirty="0"/>
              <a:t>Reports contain “Viewed Message Counts”</a:t>
            </a:r>
          </a:p>
          <a:p>
            <a:r>
              <a:rPr lang="en-US" sz="2400" dirty="0"/>
              <a:t>Adversaries will offer bonuses, promotions, etc.</a:t>
            </a:r>
          </a:p>
          <a:p>
            <a:pPr lvl="1"/>
            <a:r>
              <a:rPr lang="en-US" sz="2000" dirty="0"/>
              <a:t>Malicious actors are not limited by morals, or desire company worker satisfaction. </a:t>
            </a:r>
          </a:p>
          <a:p>
            <a:endParaRPr lang="en-US" dirty="0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6E93890E-CF22-46D5-BA89-5338CBF64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85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1D7179B-FF7C-482F-B3D9-2BE9ED113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10300" cy="6858000"/>
          </a:xfrm>
          <a:custGeom>
            <a:avLst/>
            <a:gdLst>
              <a:gd name="connsiteX0" fmla="*/ 0 w 6210300"/>
              <a:gd name="connsiteY0" fmla="*/ 0 h 6858000"/>
              <a:gd name="connsiteX1" fmla="*/ 2628900 w 6210300"/>
              <a:gd name="connsiteY1" fmla="*/ 0 h 6858000"/>
              <a:gd name="connsiteX2" fmla="*/ 3034146 w 6210300"/>
              <a:gd name="connsiteY2" fmla="*/ 0 h 6858000"/>
              <a:gd name="connsiteX3" fmla="*/ 6210300 w 6210300"/>
              <a:gd name="connsiteY3" fmla="*/ 6858000 h 6858000"/>
              <a:gd name="connsiteX4" fmla="*/ 2628900 w 6210300"/>
              <a:gd name="connsiteY4" fmla="*/ 6858000 h 6858000"/>
              <a:gd name="connsiteX5" fmla="*/ 0 w 62103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10300" h="6858000">
                <a:moveTo>
                  <a:pt x="0" y="0"/>
                </a:moveTo>
                <a:lnTo>
                  <a:pt x="2628900" y="0"/>
                </a:lnTo>
                <a:lnTo>
                  <a:pt x="3034146" y="0"/>
                </a:lnTo>
                <a:lnTo>
                  <a:pt x="6210300" y="6858000"/>
                </a:lnTo>
                <a:lnTo>
                  <a:pt x="26289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01" y="365125"/>
            <a:ext cx="10953752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Simulations are Simply Simulations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9052B93-DE5D-428C-9F05-D14D35B91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9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Rectangle 17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6" name="Oval 178">
            <a:extLst>
              <a:ext uri="{FF2B5EF4-FFF2-40B4-BE49-F238E27FC236}">
                <a16:creationId xmlns:a16="http://schemas.microsoft.com/office/drawing/2014/main" id="{A99050EE-26AF-4253-BD50-F0FCD965A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284" y="575361"/>
            <a:ext cx="5707277" cy="57072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452"/>
            <a:ext cx="4974771" cy="35877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ADDITIONAL</a:t>
            </a:r>
            <a:br>
              <a:rPr lang="en-US" sz="4400" kern="12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400" kern="12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RESOURCES</a:t>
            </a:r>
          </a:p>
        </p:txBody>
      </p:sp>
      <p:grpSp>
        <p:nvGrpSpPr>
          <p:cNvPr id="181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577" name="Freeform: Shape 181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182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9" name="Graphic 212">
            <a:extLst>
              <a:ext uri="{FF2B5EF4-FFF2-40B4-BE49-F238E27FC236}">
                <a16:creationId xmlns:a16="http://schemas.microsoft.com/office/drawing/2014/main" id="{D0C78466-EB6E-45A0-99A6-A00789AC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580" name="Graphic 212">
            <a:extLst>
              <a:ext uri="{FF2B5EF4-FFF2-40B4-BE49-F238E27FC236}">
                <a16:creationId xmlns:a16="http://schemas.microsoft.com/office/drawing/2014/main" id="{E99F76E4-5DFD-4DBE-B042-66FBCD118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7727" y="421588"/>
            <a:ext cx="1291468" cy="1291468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89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581" name="Freeform: Shape 189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190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191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192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193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194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195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196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197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198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199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200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201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202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203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204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205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206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207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208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209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210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211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212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213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214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215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216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217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218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219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220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221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222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223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224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225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226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227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228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229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230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231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232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233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234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235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236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237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238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239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240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241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242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243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244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245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246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247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248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249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250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251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252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253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254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255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256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257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258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259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260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261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262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263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264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265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266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267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268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269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270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271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272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273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274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275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276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277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278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279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280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281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282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283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284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285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286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287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288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289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290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291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292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293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294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295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296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297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298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299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300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301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302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303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304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305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306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307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308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309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310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311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312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313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314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315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316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317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318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319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320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321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322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323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324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325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326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327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328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329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330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331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332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333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334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335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336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337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338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339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340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341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342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343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344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345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346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347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348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349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350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351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352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353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354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355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356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357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60" name="Graphic 4">
            <a:extLst>
              <a:ext uri="{FF2B5EF4-FFF2-40B4-BE49-F238E27FC236}">
                <a16:creationId xmlns:a16="http://schemas.microsoft.com/office/drawing/2014/main" id="{773717CC-ECEE-4ABF-BA61-C59F46801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>
              <a:alpha val="60000"/>
            </a:schemeClr>
          </a:solidFill>
        </p:grpSpPr>
        <p:sp>
          <p:nvSpPr>
            <p:cNvPr id="750" name="Freeform: Shape 360">
              <a:extLst>
                <a:ext uri="{FF2B5EF4-FFF2-40B4-BE49-F238E27FC236}">
                  <a16:creationId xmlns:a16="http://schemas.microsoft.com/office/drawing/2014/main" id="{9A4FAE41-62DF-4B8E-BD66-8EC206E0E3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361">
              <a:extLst>
                <a:ext uri="{FF2B5EF4-FFF2-40B4-BE49-F238E27FC236}">
                  <a16:creationId xmlns:a16="http://schemas.microsoft.com/office/drawing/2014/main" id="{564C7F1F-5546-40DC-A16B-C9A3E45777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362">
              <a:extLst>
                <a:ext uri="{FF2B5EF4-FFF2-40B4-BE49-F238E27FC236}">
                  <a16:creationId xmlns:a16="http://schemas.microsoft.com/office/drawing/2014/main" id="{45583216-FC24-4B75-9703-DBEC401FF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363">
              <a:extLst>
                <a:ext uri="{FF2B5EF4-FFF2-40B4-BE49-F238E27FC236}">
                  <a16:creationId xmlns:a16="http://schemas.microsoft.com/office/drawing/2014/main" id="{2FD0A70D-2E7E-4048-8145-0F45EDBBC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364">
              <a:extLst>
                <a:ext uri="{FF2B5EF4-FFF2-40B4-BE49-F238E27FC236}">
                  <a16:creationId xmlns:a16="http://schemas.microsoft.com/office/drawing/2014/main" id="{B703C78E-D176-4455-B7B5-2DB4F418D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365">
              <a:extLst>
                <a:ext uri="{FF2B5EF4-FFF2-40B4-BE49-F238E27FC236}">
                  <a16:creationId xmlns:a16="http://schemas.microsoft.com/office/drawing/2014/main" id="{AD23B98E-D1FB-4BD9-BA4A-060BC8266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366">
              <a:extLst>
                <a:ext uri="{FF2B5EF4-FFF2-40B4-BE49-F238E27FC236}">
                  <a16:creationId xmlns:a16="http://schemas.microsoft.com/office/drawing/2014/main" id="{C1541992-EEDB-4D6B-BDA9-B66E58A17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367">
              <a:extLst>
                <a:ext uri="{FF2B5EF4-FFF2-40B4-BE49-F238E27FC236}">
                  <a16:creationId xmlns:a16="http://schemas.microsoft.com/office/drawing/2014/main" id="{08072B3B-B852-4186-ACFE-F6142513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368">
              <a:extLst>
                <a:ext uri="{FF2B5EF4-FFF2-40B4-BE49-F238E27FC236}">
                  <a16:creationId xmlns:a16="http://schemas.microsoft.com/office/drawing/2014/main" id="{7B5DD2CA-BCBA-4F3E-B472-84006768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369">
              <a:extLst>
                <a:ext uri="{FF2B5EF4-FFF2-40B4-BE49-F238E27FC236}">
                  <a16:creationId xmlns:a16="http://schemas.microsoft.com/office/drawing/2014/main" id="{C7335DFE-05E4-4D45-B035-1D85E7648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370">
              <a:extLst>
                <a:ext uri="{FF2B5EF4-FFF2-40B4-BE49-F238E27FC236}">
                  <a16:creationId xmlns:a16="http://schemas.microsoft.com/office/drawing/2014/main" id="{ADCF9375-A092-491A-960D-A4DBB376C3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371">
              <a:extLst>
                <a:ext uri="{FF2B5EF4-FFF2-40B4-BE49-F238E27FC236}">
                  <a16:creationId xmlns:a16="http://schemas.microsoft.com/office/drawing/2014/main" id="{95341599-7E99-490F-9AF8-07EAE5C8D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372">
              <a:extLst>
                <a:ext uri="{FF2B5EF4-FFF2-40B4-BE49-F238E27FC236}">
                  <a16:creationId xmlns:a16="http://schemas.microsoft.com/office/drawing/2014/main" id="{E1C55EB0-818A-46E6-8D53-550310029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373">
              <a:extLst>
                <a:ext uri="{FF2B5EF4-FFF2-40B4-BE49-F238E27FC236}">
                  <a16:creationId xmlns:a16="http://schemas.microsoft.com/office/drawing/2014/main" id="{319B036C-5BD8-4F3B-8935-96D50F410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374">
              <a:extLst>
                <a:ext uri="{FF2B5EF4-FFF2-40B4-BE49-F238E27FC236}">
                  <a16:creationId xmlns:a16="http://schemas.microsoft.com/office/drawing/2014/main" id="{A8445880-106C-4DC8-A250-D132F0D6F3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375">
              <a:extLst>
                <a:ext uri="{FF2B5EF4-FFF2-40B4-BE49-F238E27FC236}">
                  <a16:creationId xmlns:a16="http://schemas.microsoft.com/office/drawing/2014/main" id="{952AA1DD-5DBE-43CD-9B85-63C762692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376">
              <a:extLst>
                <a:ext uri="{FF2B5EF4-FFF2-40B4-BE49-F238E27FC236}">
                  <a16:creationId xmlns:a16="http://schemas.microsoft.com/office/drawing/2014/main" id="{2A412466-ED73-4944-83CE-224B1769C2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377">
              <a:extLst>
                <a:ext uri="{FF2B5EF4-FFF2-40B4-BE49-F238E27FC236}">
                  <a16:creationId xmlns:a16="http://schemas.microsoft.com/office/drawing/2014/main" id="{807E195A-10DB-494C-A547-E1D0C6F61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378">
              <a:extLst>
                <a:ext uri="{FF2B5EF4-FFF2-40B4-BE49-F238E27FC236}">
                  <a16:creationId xmlns:a16="http://schemas.microsoft.com/office/drawing/2014/main" id="{4CD4AECE-734D-4B90-984F-B2ABFA2B6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379">
              <a:extLst>
                <a:ext uri="{FF2B5EF4-FFF2-40B4-BE49-F238E27FC236}">
                  <a16:creationId xmlns:a16="http://schemas.microsoft.com/office/drawing/2014/main" id="{2927072E-8001-4AD1-A4C4-2EDBA3BF8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380">
              <a:extLst>
                <a:ext uri="{FF2B5EF4-FFF2-40B4-BE49-F238E27FC236}">
                  <a16:creationId xmlns:a16="http://schemas.microsoft.com/office/drawing/2014/main" id="{499D6F50-E593-46A3-81D8-73389276B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381">
              <a:extLst>
                <a:ext uri="{FF2B5EF4-FFF2-40B4-BE49-F238E27FC236}">
                  <a16:creationId xmlns:a16="http://schemas.microsoft.com/office/drawing/2014/main" id="{7A96E600-84B4-452B-AE40-295FC580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382">
              <a:extLst>
                <a:ext uri="{FF2B5EF4-FFF2-40B4-BE49-F238E27FC236}">
                  <a16:creationId xmlns:a16="http://schemas.microsoft.com/office/drawing/2014/main" id="{CBBA17AC-C1AB-4BFC-A051-457275D1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383">
              <a:extLst>
                <a:ext uri="{FF2B5EF4-FFF2-40B4-BE49-F238E27FC236}">
                  <a16:creationId xmlns:a16="http://schemas.microsoft.com/office/drawing/2014/main" id="{488E850C-90D5-4D0F-A57D-7809327EF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384">
              <a:extLst>
                <a:ext uri="{FF2B5EF4-FFF2-40B4-BE49-F238E27FC236}">
                  <a16:creationId xmlns:a16="http://schemas.microsoft.com/office/drawing/2014/main" id="{9F98D808-AB13-4D8D-B4C5-9D32153462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385">
              <a:extLst>
                <a:ext uri="{FF2B5EF4-FFF2-40B4-BE49-F238E27FC236}">
                  <a16:creationId xmlns:a16="http://schemas.microsoft.com/office/drawing/2014/main" id="{95AFFBC0-FF37-4117-86FA-21ABDA17A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386">
              <a:extLst>
                <a:ext uri="{FF2B5EF4-FFF2-40B4-BE49-F238E27FC236}">
                  <a16:creationId xmlns:a16="http://schemas.microsoft.com/office/drawing/2014/main" id="{ED0AC42A-17B0-4154-968C-CAE2A04C2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387">
              <a:extLst>
                <a:ext uri="{FF2B5EF4-FFF2-40B4-BE49-F238E27FC236}">
                  <a16:creationId xmlns:a16="http://schemas.microsoft.com/office/drawing/2014/main" id="{4A7A31A0-8490-4B9D-B9CC-7FF28053E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388">
              <a:extLst>
                <a:ext uri="{FF2B5EF4-FFF2-40B4-BE49-F238E27FC236}">
                  <a16:creationId xmlns:a16="http://schemas.microsoft.com/office/drawing/2014/main" id="{8188899C-6A74-43D8-B36C-F86B278C8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389">
              <a:extLst>
                <a:ext uri="{FF2B5EF4-FFF2-40B4-BE49-F238E27FC236}">
                  <a16:creationId xmlns:a16="http://schemas.microsoft.com/office/drawing/2014/main" id="{1537EAA6-95B6-4674-A7B9-40F9AB7F5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390">
              <a:extLst>
                <a:ext uri="{FF2B5EF4-FFF2-40B4-BE49-F238E27FC236}">
                  <a16:creationId xmlns:a16="http://schemas.microsoft.com/office/drawing/2014/main" id="{F4B29507-C08F-4764-B703-0EB33A0FA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391">
              <a:extLst>
                <a:ext uri="{FF2B5EF4-FFF2-40B4-BE49-F238E27FC236}">
                  <a16:creationId xmlns:a16="http://schemas.microsoft.com/office/drawing/2014/main" id="{4200E500-6A99-47FC-A30F-FA4C85DA8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392">
              <a:extLst>
                <a:ext uri="{FF2B5EF4-FFF2-40B4-BE49-F238E27FC236}">
                  <a16:creationId xmlns:a16="http://schemas.microsoft.com/office/drawing/2014/main" id="{9558677C-76AD-451F-AEEE-C5FEE4179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393">
              <a:extLst>
                <a:ext uri="{FF2B5EF4-FFF2-40B4-BE49-F238E27FC236}">
                  <a16:creationId xmlns:a16="http://schemas.microsoft.com/office/drawing/2014/main" id="{79E472E5-A81A-44E7-AEBA-C3A59349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394">
              <a:extLst>
                <a:ext uri="{FF2B5EF4-FFF2-40B4-BE49-F238E27FC236}">
                  <a16:creationId xmlns:a16="http://schemas.microsoft.com/office/drawing/2014/main" id="{5CD54F54-9E41-4635-A533-6CC6515E1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395">
              <a:extLst>
                <a:ext uri="{FF2B5EF4-FFF2-40B4-BE49-F238E27FC236}">
                  <a16:creationId xmlns:a16="http://schemas.microsoft.com/office/drawing/2014/main" id="{B22D6F46-74C0-49D9-8CD8-BC125E973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396">
              <a:extLst>
                <a:ext uri="{FF2B5EF4-FFF2-40B4-BE49-F238E27FC236}">
                  <a16:creationId xmlns:a16="http://schemas.microsoft.com/office/drawing/2014/main" id="{C6FAA6EC-EDF6-4522-ACD8-8D4F7FF87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397">
              <a:extLst>
                <a:ext uri="{FF2B5EF4-FFF2-40B4-BE49-F238E27FC236}">
                  <a16:creationId xmlns:a16="http://schemas.microsoft.com/office/drawing/2014/main" id="{5F8364DC-ED1A-482D-A418-7941B199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398">
              <a:extLst>
                <a:ext uri="{FF2B5EF4-FFF2-40B4-BE49-F238E27FC236}">
                  <a16:creationId xmlns:a16="http://schemas.microsoft.com/office/drawing/2014/main" id="{1896D361-70A8-4528-940B-F306550F8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399">
              <a:extLst>
                <a:ext uri="{FF2B5EF4-FFF2-40B4-BE49-F238E27FC236}">
                  <a16:creationId xmlns:a16="http://schemas.microsoft.com/office/drawing/2014/main" id="{4D1CB00A-0CE1-4E25-ADCE-9562845F5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400">
              <a:extLst>
                <a:ext uri="{FF2B5EF4-FFF2-40B4-BE49-F238E27FC236}">
                  <a16:creationId xmlns:a16="http://schemas.microsoft.com/office/drawing/2014/main" id="{E1B6761E-B7C6-4218-B95F-F6DEC0066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401">
              <a:extLst>
                <a:ext uri="{FF2B5EF4-FFF2-40B4-BE49-F238E27FC236}">
                  <a16:creationId xmlns:a16="http://schemas.microsoft.com/office/drawing/2014/main" id="{CA081177-DAC3-4667-91A1-4CC885D4A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402">
              <a:extLst>
                <a:ext uri="{FF2B5EF4-FFF2-40B4-BE49-F238E27FC236}">
                  <a16:creationId xmlns:a16="http://schemas.microsoft.com/office/drawing/2014/main" id="{435007DC-BB8D-43BA-9598-AE79AA262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403">
              <a:extLst>
                <a:ext uri="{FF2B5EF4-FFF2-40B4-BE49-F238E27FC236}">
                  <a16:creationId xmlns:a16="http://schemas.microsoft.com/office/drawing/2014/main" id="{46628B8A-02EC-44EF-B52C-5EBAFBCF9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404">
              <a:extLst>
                <a:ext uri="{FF2B5EF4-FFF2-40B4-BE49-F238E27FC236}">
                  <a16:creationId xmlns:a16="http://schemas.microsoft.com/office/drawing/2014/main" id="{2DACEC99-8F4C-495C-8EAA-670A3A02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405">
              <a:extLst>
                <a:ext uri="{FF2B5EF4-FFF2-40B4-BE49-F238E27FC236}">
                  <a16:creationId xmlns:a16="http://schemas.microsoft.com/office/drawing/2014/main" id="{C8EFEAD4-1425-4357-9D8A-F326DABC6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406">
              <a:extLst>
                <a:ext uri="{FF2B5EF4-FFF2-40B4-BE49-F238E27FC236}">
                  <a16:creationId xmlns:a16="http://schemas.microsoft.com/office/drawing/2014/main" id="{FDA70E94-A082-47D4-B4F8-142AEF1DC3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407">
              <a:extLst>
                <a:ext uri="{FF2B5EF4-FFF2-40B4-BE49-F238E27FC236}">
                  <a16:creationId xmlns:a16="http://schemas.microsoft.com/office/drawing/2014/main" id="{10E96E8A-1EEA-4F1D-8CFE-12DC9B9E7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408">
              <a:extLst>
                <a:ext uri="{FF2B5EF4-FFF2-40B4-BE49-F238E27FC236}">
                  <a16:creationId xmlns:a16="http://schemas.microsoft.com/office/drawing/2014/main" id="{B12D7CC4-A548-4FF7-A6B2-9151CFA9E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409">
              <a:extLst>
                <a:ext uri="{FF2B5EF4-FFF2-40B4-BE49-F238E27FC236}">
                  <a16:creationId xmlns:a16="http://schemas.microsoft.com/office/drawing/2014/main" id="{CB3F1C68-B597-4669-87F8-C80124ABE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410">
              <a:extLst>
                <a:ext uri="{FF2B5EF4-FFF2-40B4-BE49-F238E27FC236}">
                  <a16:creationId xmlns:a16="http://schemas.microsoft.com/office/drawing/2014/main" id="{A57037D2-0958-4F34-815F-C8CA7F86A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411">
              <a:extLst>
                <a:ext uri="{FF2B5EF4-FFF2-40B4-BE49-F238E27FC236}">
                  <a16:creationId xmlns:a16="http://schemas.microsoft.com/office/drawing/2014/main" id="{30AF3969-3F11-4157-B4B9-33B131462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412">
              <a:extLst>
                <a:ext uri="{FF2B5EF4-FFF2-40B4-BE49-F238E27FC236}">
                  <a16:creationId xmlns:a16="http://schemas.microsoft.com/office/drawing/2014/main" id="{51D613E3-18F5-4426-ADEB-DEC123E16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3" name="Freeform: Shape 413">
              <a:extLst>
                <a:ext uri="{FF2B5EF4-FFF2-40B4-BE49-F238E27FC236}">
                  <a16:creationId xmlns:a16="http://schemas.microsoft.com/office/drawing/2014/main" id="{1DC25548-A3A9-4018-A29B-6972D353F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414">
              <a:extLst>
                <a:ext uri="{FF2B5EF4-FFF2-40B4-BE49-F238E27FC236}">
                  <a16:creationId xmlns:a16="http://schemas.microsoft.com/office/drawing/2014/main" id="{7EDE6372-94D2-435D-BD43-A20072D80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415">
              <a:extLst>
                <a:ext uri="{FF2B5EF4-FFF2-40B4-BE49-F238E27FC236}">
                  <a16:creationId xmlns:a16="http://schemas.microsoft.com/office/drawing/2014/main" id="{729575A6-77E2-4199-8F0A-27C89330A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416">
              <a:extLst>
                <a:ext uri="{FF2B5EF4-FFF2-40B4-BE49-F238E27FC236}">
                  <a16:creationId xmlns:a16="http://schemas.microsoft.com/office/drawing/2014/main" id="{12EB506D-59AD-4011-80F8-36A2BDB9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417">
              <a:extLst>
                <a:ext uri="{FF2B5EF4-FFF2-40B4-BE49-F238E27FC236}">
                  <a16:creationId xmlns:a16="http://schemas.microsoft.com/office/drawing/2014/main" id="{92FD46FA-14EB-46A2-B4A3-ECD1F49BA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418">
              <a:extLst>
                <a:ext uri="{FF2B5EF4-FFF2-40B4-BE49-F238E27FC236}">
                  <a16:creationId xmlns:a16="http://schemas.microsoft.com/office/drawing/2014/main" id="{1CD84E07-49A9-40E3-B34C-91C156C9C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419">
              <a:extLst>
                <a:ext uri="{FF2B5EF4-FFF2-40B4-BE49-F238E27FC236}">
                  <a16:creationId xmlns:a16="http://schemas.microsoft.com/office/drawing/2014/main" id="{F3090306-C384-44A0-8C38-77397133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420">
              <a:extLst>
                <a:ext uri="{FF2B5EF4-FFF2-40B4-BE49-F238E27FC236}">
                  <a16:creationId xmlns:a16="http://schemas.microsoft.com/office/drawing/2014/main" id="{3515E97E-31A4-4273-AB55-8EAD74CB9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421">
              <a:extLst>
                <a:ext uri="{FF2B5EF4-FFF2-40B4-BE49-F238E27FC236}">
                  <a16:creationId xmlns:a16="http://schemas.microsoft.com/office/drawing/2014/main" id="{792F63CA-0494-43E2-A0AA-37C35C832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422">
              <a:extLst>
                <a:ext uri="{FF2B5EF4-FFF2-40B4-BE49-F238E27FC236}">
                  <a16:creationId xmlns:a16="http://schemas.microsoft.com/office/drawing/2014/main" id="{5389A040-E4CC-4CE7-8B9F-40ECA9ACE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423">
              <a:extLst>
                <a:ext uri="{FF2B5EF4-FFF2-40B4-BE49-F238E27FC236}">
                  <a16:creationId xmlns:a16="http://schemas.microsoft.com/office/drawing/2014/main" id="{1BA51B23-705C-49BE-B606-8A9B623E0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424">
              <a:extLst>
                <a:ext uri="{FF2B5EF4-FFF2-40B4-BE49-F238E27FC236}">
                  <a16:creationId xmlns:a16="http://schemas.microsoft.com/office/drawing/2014/main" id="{B16EF17A-F451-4B5B-9052-33A9116E9D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425">
              <a:extLst>
                <a:ext uri="{FF2B5EF4-FFF2-40B4-BE49-F238E27FC236}">
                  <a16:creationId xmlns:a16="http://schemas.microsoft.com/office/drawing/2014/main" id="{1B20B7D1-27D7-4E1A-A317-E9E7A105A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426">
              <a:extLst>
                <a:ext uri="{FF2B5EF4-FFF2-40B4-BE49-F238E27FC236}">
                  <a16:creationId xmlns:a16="http://schemas.microsoft.com/office/drawing/2014/main" id="{1E3FADAF-FD1D-45B2-A40D-EBDD536E7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427">
              <a:extLst>
                <a:ext uri="{FF2B5EF4-FFF2-40B4-BE49-F238E27FC236}">
                  <a16:creationId xmlns:a16="http://schemas.microsoft.com/office/drawing/2014/main" id="{301257BA-BCE2-4479-A04F-A9DBFAF92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428">
              <a:extLst>
                <a:ext uri="{FF2B5EF4-FFF2-40B4-BE49-F238E27FC236}">
                  <a16:creationId xmlns:a16="http://schemas.microsoft.com/office/drawing/2014/main" id="{619D0ABC-04D9-405A-A52F-5EEC01762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429">
              <a:extLst>
                <a:ext uri="{FF2B5EF4-FFF2-40B4-BE49-F238E27FC236}">
                  <a16:creationId xmlns:a16="http://schemas.microsoft.com/office/drawing/2014/main" id="{123AE5C7-608A-47A7-B7A1-55662B70BF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430">
              <a:extLst>
                <a:ext uri="{FF2B5EF4-FFF2-40B4-BE49-F238E27FC236}">
                  <a16:creationId xmlns:a16="http://schemas.microsoft.com/office/drawing/2014/main" id="{957BDA1A-3081-45EB-A31E-3F98EC6DC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431">
              <a:extLst>
                <a:ext uri="{FF2B5EF4-FFF2-40B4-BE49-F238E27FC236}">
                  <a16:creationId xmlns:a16="http://schemas.microsoft.com/office/drawing/2014/main" id="{683DDA50-C794-4DC5-8297-CFDEB8DCB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432">
              <a:extLst>
                <a:ext uri="{FF2B5EF4-FFF2-40B4-BE49-F238E27FC236}">
                  <a16:creationId xmlns:a16="http://schemas.microsoft.com/office/drawing/2014/main" id="{FA42024A-A832-4635-9CE6-B968232CE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433">
              <a:extLst>
                <a:ext uri="{FF2B5EF4-FFF2-40B4-BE49-F238E27FC236}">
                  <a16:creationId xmlns:a16="http://schemas.microsoft.com/office/drawing/2014/main" id="{564D00AA-3E68-4F56-80A0-08D5DFFB6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434">
              <a:extLst>
                <a:ext uri="{FF2B5EF4-FFF2-40B4-BE49-F238E27FC236}">
                  <a16:creationId xmlns:a16="http://schemas.microsoft.com/office/drawing/2014/main" id="{D988A711-E3E8-4172-AFE1-60E93FF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435">
              <a:extLst>
                <a:ext uri="{FF2B5EF4-FFF2-40B4-BE49-F238E27FC236}">
                  <a16:creationId xmlns:a16="http://schemas.microsoft.com/office/drawing/2014/main" id="{7A89FF34-EE34-461C-A3EF-73AC3801B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436">
              <a:extLst>
                <a:ext uri="{FF2B5EF4-FFF2-40B4-BE49-F238E27FC236}">
                  <a16:creationId xmlns:a16="http://schemas.microsoft.com/office/drawing/2014/main" id="{80D55E43-BE59-444D-B32B-9C0306A126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437">
              <a:extLst>
                <a:ext uri="{FF2B5EF4-FFF2-40B4-BE49-F238E27FC236}">
                  <a16:creationId xmlns:a16="http://schemas.microsoft.com/office/drawing/2014/main" id="{639C823F-B16B-4DF7-BA6E-0D832AAB2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438">
              <a:extLst>
                <a:ext uri="{FF2B5EF4-FFF2-40B4-BE49-F238E27FC236}">
                  <a16:creationId xmlns:a16="http://schemas.microsoft.com/office/drawing/2014/main" id="{2E623C08-172F-41EA-90CB-59ED0D583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439">
              <a:extLst>
                <a:ext uri="{FF2B5EF4-FFF2-40B4-BE49-F238E27FC236}">
                  <a16:creationId xmlns:a16="http://schemas.microsoft.com/office/drawing/2014/main" id="{94C0577F-0FF9-47D5-8C6D-FC7B4CC31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440">
              <a:extLst>
                <a:ext uri="{FF2B5EF4-FFF2-40B4-BE49-F238E27FC236}">
                  <a16:creationId xmlns:a16="http://schemas.microsoft.com/office/drawing/2014/main" id="{30C80E9D-7909-4C52-ACAD-80FF874F9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441">
              <a:extLst>
                <a:ext uri="{FF2B5EF4-FFF2-40B4-BE49-F238E27FC236}">
                  <a16:creationId xmlns:a16="http://schemas.microsoft.com/office/drawing/2014/main" id="{2B9598CE-4E74-4A54-BAB8-59379D211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442">
              <a:extLst>
                <a:ext uri="{FF2B5EF4-FFF2-40B4-BE49-F238E27FC236}">
                  <a16:creationId xmlns:a16="http://schemas.microsoft.com/office/drawing/2014/main" id="{E7188EAA-47E1-4B73-8682-C74A0421B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443">
              <a:extLst>
                <a:ext uri="{FF2B5EF4-FFF2-40B4-BE49-F238E27FC236}">
                  <a16:creationId xmlns:a16="http://schemas.microsoft.com/office/drawing/2014/main" id="{36900E8B-61F2-411F-B29F-A9CDC6E81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444">
              <a:extLst>
                <a:ext uri="{FF2B5EF4-FFF2-40B4-BE49-F238E27FC236}">
                  <a16:creationId xmlns:a16="http://schemas.microsoft.com/office/drawing/2014/main" id="{0A25598A-334A-487D-9604-4753EAE81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445">
              <a:extLst>
                <a:ext uri="{FF2B5EF4-FFF2-40B4-BE49-F238E27FC236}">
                  <a16:creationId xmlns:a16="http://schemas.microsoft.com/office/drawing/2014/main" id="{C8DBE472-045A-491C-AB7C-4153EE2B0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446">
              <a:extLst>
                <a:ext uri="{FF2B5EF4-FFF2-40B4-BE49-F238E27FC236}">
                  <a16:creationId xmlns:a16="http://schemas.microsoft.com/office/drawing/2014/main" id="{2F6DD374-5D5F-48BB-8135-8F37EE2C2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447">
              <a:extLst>
                <a:ext uri="{FF2B5EF4-FFF2-40B4-BE49-F238E27FC236}">
                  <a16:creationId xmlns:a16="http://schemas.microsoft.com/office/drawing/2014/main" id="{386B8A5A-00D0-4291-937B-931B3F19C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448">
              <a:extLst>
                <a:ext uri="{FF2B5EF4-FFF2-40B4-BE49-F238E27FC236}">
                  <a16:creationId xmlns:a16="http://schemas.microsoft.com/office/drawing/2014/main" id="{89C10BFA-8067-495D-810E-1F4085F7B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449">
              <a:extLst>
                <a:ext uri="{FF2B5EF4-FFF2-40B4-BE49-F238E27FC236}">
                  <a16:creationId xmlns:a16="http://schemas.microsoft.com/office/drawing/2014/main" id="{51F94E69-8294-4AB3-A457-3BD4ACF08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450">
              <a:extLst>
                <a:ext uri="{FF2B5EF4-FFF2-40B4-BE49-F238E27FC236}">
                  <a16:creationId xmlns:a16="http://schemas.microsoft.com/office/drawing/2014/main" id="{AD2859C5-45C5-4EE2-8272-0FA7A0235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451">
              <a:extLst>
                <a:ext uri="{FF2B5EF4-FFF2-40B4-BE49-F238E27FC236}">
                  <a16:creationId xmlns:a16="http://schemas.microsoft.com/office/drawing/2014/main" id="{14AFB321-1B9D-41AF-9686-8C689A3F4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452">
              <a:extLst>
                <a:ext uri="{FF2B5EF4-FFF2-40B4-BE49-F238E27FC236}">
                  <a16:creationId xmlns:a16="http://schemas.microsoft.com/office/drawing/2014/main" id="{5C4403F4-D893-4E4C-8DFE-E79AE6A62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453">
              <a:extLst>
                <a:ext uri="{FF2B5EF4-FFF2-40B4-BE49-F238E27FC236}">
                  <a16:creationId xmlns:a16="http://schemas.microsoft.com/office/drawing/2014/main" id="{BA894316-677B-4B51-AF19-0D3FAF96A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454">
              <a:extLst>
                <a:ext uri="{FF2B5EF4-FFF2-40B4-BE49-F238E27FC236}">
                  <a16:creationId xmlns:a16="http://schemas.microsoft.com/office/drawing/2014/main" id="{07FDE9AD-8F5A-44B0-AC7E-30148150D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455">
              <a:extLst>
                <a:ext uri="{FF2B5EF4-FFF2-40B4-BE49-F238E27FC236}">
                  <a16:creationId xmlns:a16="http://schemas.microsoft.com/office/drawing/2014/main" id="{A4D0E6BA-489D-4EA4-994E-225F7D078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456">
              <a:extLst>
                <a:ext uri="{FF2B5EF4-FFF2-40B4-BE49-F238E27FC236}">
                  <a16:creationId xmlns:a16="http://schemas.microsoft.com/office/drawing/2014/main" id="{7EDFBCCB-EC92-4860-BBDB-2EC6355FE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457">
              <a:extLst>
                <a:ext uri="{FF2B5EF4-FFF2-40B4-BE49-F238E27FC236}">
                  <a16:creationId xmlns:a16="http://schemas.microsoft.com/office/drawing/2014/main" id="{459DBA8E-2EB0-4C51-A161-2C595B89D4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458">
              <a:extLst>
                <a:ext uri="{FF2B5EF4-FFF2-40B4-BE49-F238E27FC236}">
                  <a16:creationId xmlns:a16="http://schemas.microsoft.com/office/drawing/2014/main" id="{FB1BA285-9A95-49B7-A098-F38400D92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459">
              <a:extLst>
                <a:ext uri="{FF2B5EF4-FFF2-40B4-BE49-F238E27FC236}">
                  <a16:creationId xmlns:a16="http://schemas.microsoft.com/office/drawing/2014/main" id="{D29C405E-90F5-4AB5-8B5F-3CA2F1815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460">
              <a:extLst>
                <a:ext uri="{FF2B5EF4-FFF2-40B4-BE49-F238E27FC236}">
                  <a16:creationId xmlns:a16="http://schemas.microsoft.com/office/drawing/2014/main" id="{F7214FFD-3321-412F-9CA5-4BC6E874F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461">
              <a:extLst>
                <a:ext uri="{FF2B5EF4-FFF2-40B4-BE49-F238E27FC236}">
                  <a16:creationId xmlns:a16="http://schemas.microsoft.com/office/drawing/2014/main" id="{5F16C3D8-64A1-443D-92A7-EA97518A6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462">
              <a:extLst>
                <a:ext uri="{FF2B5EF4-FFF2-40B4-BE49-F238E27FC236}">
                  <a16:creationId xmlns:a16="http://schemas.microsoft.com/office/drawing/2014/main" id="{7E4EFAB9-436A-4B6B-A16B-8DA3F614A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463">
              <a:extLst>
                <a:ext uri="{FF2B5EF4-FFF2-40B4-BE49-F238E27FC236}">
                  <a16:creationId xmlns:a16="http://schemas.microsoft.com/office/drawing/2014/main" id="{037DDFC3-D7A5-443D-8417-D723296D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464">
              <a:extLst>
                <a:ext uri="{FF2B5EF4-FFF2-40B4-BE49-F238E27FC236}">
                  <a16:creationId xmlns:a16="http://schemas.microsoft.com/office/drawing/2014/main" id="{253AC142-F4B4-47E8-BBEE-F7D0F8547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465">
              <a:extLst>
                <a:ext uri="{FF2B5EF4-FFF2-40B4-BE49-F238E27FC236}">
                  <a16:creationId xmlns:a16="http://schemas.microsoft.com/office/drawing/2014/main" id="{890AAA82-94E2-41D0-AE92-9C87195CC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466">
              <a:extLst>
                <a:ext uri="{FF2B5EF4-FFF2-40B4-BE49-F238E27FC236}">
                  <a16:creationId xmlns:a16="http://schemas.microsoft.com/office/drawing/2014/main" id="{FD33B856-EF4E-40FC-BDA0-9E26203D0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467">
              <a:extLst>
                <a:ext uri="{FF2B5EF4-FFF2-40B4-BE49-F238E27FC236}">
                  <a16:creationId xmlns:a16="http://schemas.microsoft.com/office/drawing/2014/main" id="{24AEBF58-C8A2-4D00-9AFB-B5012AEA36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468">
              <a:extLst>
                <a:ext uri="{FF2B5EF4-FFF2-40B4-BE49-F238E27FC236}">
                  <a16:creationId xmlns:a16="http://schemas.microsoft.com/office/drawing/2014/main" id="{21270E55-4211-4529-BDC3-29B80BDF5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469">
              <a:extLst>
                <a:ext uri="{FF2B5EF4-FFF2-40B4-BE49-F238E27FC236}">
                  <a16:creationId xmlns:a16="http://schemas.microsoft.com/office/drawing/2014/main" id="{16DD7E91-EFBB-4DD7-B30F-4A13C20BE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470">
              <a:extLst>
                <a:ext uri="{FF2B5EF4-FFF2-40B4-BE49-F238E27FC236}">
                  <a16:creationId xmlns:a16="http://schemas.microsoft.com/office/drawing/2014/main" id="{96260F31-66FB-4E2C-801E-701C2B859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471">
              <a:extLst>
                <a:ext uri="{FF2B5EF4-FFF2-40B4-BE49-F238E27FC236}">
                  <a16:creationId xmlns:a16="http://schemas.microsoft.com/office/drawing/2014/main" id="{B5FEE1C9-3961-4400-AD3E-B5AD93A47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472">
              <a:extLst>
                <a:ext uri="{FF2B5EF4-FFF2-40B4-BE49-F238E27FC236}">
                  <a16:creationId xmlns:a16="http://schemas.microsoft.com/office/drawing/2014/main" id="{34E1BE05-269F-4A13-99FE-2A973A0E7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473">
              <a:extLst>
                <a:ext uri="{FF2B5EF4-FFF2-40B4-BE49-F238E27FC236}">
                  <a16:creationId xmlns:a16="http://schemas.microsoft.com/office/drawing/2014/main" id="{2D591FBD-65C6-46C4-AF19-875D652DC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474">
              <a:extLst>
                <a:ext uri="{FF2B5EF4-FFF2-40B4-BE49-F238E27FC236}">
                  <a16:creationId xmlns:a16="http://schemas.microsoft.com/office/drawing/2014/main" id="{85F7E635-CB45-4346-BBFB-10FF0576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475">
              <a:extLst>
                <a:ext uri="{FF2B5EF4-FFF2-40B4-BE49-F238E27FC236}">
                  <a16:creationId xmlns:a16="http://schemas.microsoft.com/office/drawing/2014/main" id="{3BDAC885-F0B3-4D66-8587-438465298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476">
              <a:extLst>
                <a:ext uri="{FF2B5EF4-FFF2-40B4-BE49-F238E27FC236}">
                  <a16:creationId xmlns:a16="http://schemas.microsoft.com/office/drawing/2014/main" id="{3427A7E1-71C9-42CC-9CAF-53642DC4D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477">
              <a:extLst>
                <a:ext uri="{FF2B5EF4-FFF2-40B4-BE49-F238E27FC236}">
                  <a16:creationId xmlns:a16="http://schemas.microsoft.com/office/drawing/2014/main" id="{20BF60C4-2E5D-473E-96B6-D22BB8536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478">
              <a:extLst>
                <a:ext uri="{FF2B5EF4-FFF2-40B4-BE49-F238E27FC236}">
                  <a16:creationId xmlns:a16="http://schemas.microsoft.com/office/drawing/2014/main" id="{C4703732-1088-4448-ACC0-D8BD901B2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479">
              <a:extLst>
                <a:ext uri="{FF2B5EF4-FFF2-40B4-BE49-F238E27FC236}">
                  <a16:creationId xmlns:a16="http://schemas.microsoft.com/office/drawing/2014/main" id="{6777D706-23BF-4962-98D3-D5AE7DF4E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480">
              <a:extLst>
                <a:ext uri="{FF2B5EF4-FFF2-40B4-BE49-F238E27FC236}">
                  <a16:creationId xmlns:a16="http://schemas.microsoft.com/office/drawing/2014/main" id="{783FF777-4C59-44D0-9441-2B40E0A70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481">
              <a:extLst>
                <a:ext uri="{FF2B5EF4-FFF2-40B4-BE49-F238E27FC236}">
                  <a16:creationId xmlns:a16="http://schemas.microsoft.com/office/drawing/2014/main" id="{2037F33C-65F4-44B6-9CB2-D32D1552C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482">
              <a:extLst>
                <a:ext uri="{FF2B5EF4-FFF2-40B4-BE49-F238E27FC236}">
                  <a16:creationId xmlns:a16="http://schemas.microsoft.com/office/drawing/2014/main" id="{E73BA403-F3FD-4D76-A516-5698375D6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483">
              <a:extLst>
                <a:ext uri="{FF2B5EF4-FFF2-40B4-BE49-F238E27FC236}">
                  <a16:creationId xmlns:a16="http://schemas.microsoft.com/office/drawing/2014/main" id="{0AF0D29B-415A-4327-A4B4-B5DC8F0AC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484">
              <a:extLst>
                <a:ext uri="{FF2B5EF4-FFF2-40B4-BE49-F238E27FC236}">
                  <a16:creationId xmlns:a16="http://schemas.microsoft.com/office/drawing/2014/main" id="{374A9388-F55E-4F94-817D-5BFF0B59E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485">
              <a:extLst>
                <a:ext uri="{FF2B5EF4-FFF2-40B4-BE49-F238E27FC236}">
                  <a16:creationId xmlns:a16="http://schemas.microsoft.com/office/drawing/2014/main" id="{30C52183-F223-4E0A-B713-C91589CEB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486">
              <a:extLst>
                <a:ext uri="{FF2B5EF4-FFF2-40B4-BE49-F238E27FC236}">
                  <a16:creationId xmlns:a16="http://schemas.microsoft.com/office/drawing/2014/main" id="{A6BEE030-DC6B-4CB1-A01B-95CC82552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487">
              <a:extLst>
                <a:ext uri="{FF2B5EF4-FFF2-40B4-BE49-F238E27FC236}">
                  <a16:creationId xmlns:a16="http://schemas.microsoft.com/office/drawing/2014/main" id="{2D41CF67-37BB-443C-85CF-2A05174FD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488">
              <a:extLst>
                <a:ext uri="{FF2B5EF4-FFF2-40B4-BE49-F238E27FC236}">
                  <a16:creationId xmlns:a16="http://schemas.microsoft.com/office/drawing/2014/main" id="{65A449CF-396F-45B8-B268-6824A4E89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489">
              <a:extLst>
                <a:ext uri="{FF2B5EF4-FFF2-40B4-BE49-F238E27FC236}">
                  <a16:creationId xmlns:a16="http://schemas.microsoft.com/office/drawing/2014/main" id="{9C20A7EF-7013-4D6C-ADD8-868A931D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490">
              <a:extLst>
                <a:ext uri="{FF2B5EF4-FFF2-40B4-BE49-F238E27FC236}">
                  <a16:creationId xmlns:a16="http://schemas.microsoft.com/office/drawing/2014/main" id="{F787692C-3BA9-4D4D-82F8-E497797AA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491">
              <a:extLst>
                <a:ext uri="{FF2B5EF4-FFF2-40B4-BE49-F238E27FC236}">
                  <a16:creationId xmlns:a16="http://schemas.microsoft.com/office/drawing/2014/main" id="{A6D539D6-A55E-40F5-83AC-A77340524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492">
              <a:extLst>
                <a:ext uri="{FF2B5EF4-FFF2-40B4-BE49-F238E27FC236}">
                  <a16:creationId xmlns:a16="http://schemas.microsoft.com/office/drawing/2014/main" id="{D4D7922F-CA55-4202-B99F-ED303E704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493">
              <a:extLst>
                <a:ext uri="{FF2B5EF4-FFF2-40B4-BE49-F238E27FC236}">
                  <a16:creationId xmlns:a16="http://schemas.microsoft.com/office/drawing/2014/main" id="{4120C846-A602-4B6C-9C07-11D2B0F8A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494">
              <a:extLst>
                <a:ext uri="{FF2B5EF4-FFF2-40B4-BE49-F238E27FC236}">
                  <a16:creationId xmlns:a16="http://schemas.microsoft.com/office/drawing/2014/main" id="{84B5D527-4684-45F5-84CE-73642492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495">
              <a:extLst>
                <a:ext uri="{FF2B5EF4-FFF2-40B4-BE49-F238E27FC236}">
                  <a16:creationId xmlns:a16="http://schemas.microsoft.com/office/drawing/2014/main" id="{FF31CF21-8169-4D45-A115-9CF8D371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496">
              <a:extLst>
                <a:ext uri="{FF2B5EF4-FFF2-40B4-BE49-F238E27FC236}">
                  <a16:creationId xmlns:a16="http://schemas.microsoft.com/office/drawing/2014/main" id="{DA8762B9-9CD8-4676-93F5-6C9358A94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497">
              <a:extLst>
                <a:ext uri="{FF2B5EF4-FFF2-40B4-BE49-F238E27FC236}">
                  <a16:creationId xmlns:a16="http://schemas.microsoft.com/office/drawing/2014/main" id="{A183E80A-70D1-4F52-A92D-D396648CC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498">
              <a:extLst>
                <a:ext uri="{FF2B5EF4-FFF2-40B4-BE49-F238E27FC236}">
                  <a16:creationId xmlns:a16="http://schemas.microsoft.com/office/drawing/2014/main" id="{83FBB0F7-E17E-4890-9B66-3625BA14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499">
              <a:extLst>
                <a:ext uri="{FF2B5EF4-FFF2-40B4-BE49-F238E27FC236}">
                  <a16:creationId xmlns:a16="http://schemas.microsoft.com/office/drawing/2014/main" id="{708E7BF1-2D4D-44AB-A5CC-0ED91B846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500">
              <a:extLst>
                <a:ext uri="{FF2B5EF4-FFF2-40B4-BE49-F238E27FC236}">
                  <a16:creationId xmlns:a16="http://schemas.microsoft.com/office/drawing/2014/main" id="{4B468C4E-6F63-4172-AE1F-8965744DB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501">
              <a:extLst>
                <a:ext uri="{FF2B5EF4-FFF2-40B4-BE49-F238E27FC236}">
                  <a16:creationId xmlns:a16="http://schemas.microsoft.com/office/drawing/2014/main" id="{974C7149-F567-4D55-8F48-511DCF3A81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502">
              <a:extLst>
                <a:ext uri="{FF2B5EF4-FFF2-40B4-BE49-F238E27FC236}">
                  <a16:creationId xmlns:a16="http://schemas.microsoft.com/office/drawing/2014/main" id="{54A551FA-7E10-4D28-9A10-B9A06C078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503">
              <a:extLst>
                <a:ext uri="{FF2B5EF4-FFF2-40B4-BE49-F238E27FC236}">
                  <a16:creationId xmlns:a16="http://schemas.microsoft.com/office/drawing/2014/main" id="{1D04F3C0-CE2C-4B8D-A5BD-0E994FD8D9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504">
              <a:extLst>
                <a:ext uri="{FF2B5EF4-FFF2-40B4-BE49-F238E27FC236}">
                  <a16:creationId xmlns:a16="http://schemas.microsoft.com/office/drawing/2014/main" id="{D2EA9230-DD52-48A9-B268-56744EA50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505">
              <a:extLst>
                <a:ext uri="{FF2B5EF4-FFF2-40B4-BE49-F238E27FC236}">
                  <a16:creationId xmlns:a16="http://schemas.microsoft.com/office/drawing/2014/main" id="{043A05F5-A8CF-4D01-AF12-95D1ECAE4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506">
              <a:extLst>
                <a:ext uri="{FF2B5EF4-FFF2-40B4-BE49-F238E27FC236}">
                  <a16:creationId xmlns:a16="http://schemas.microsoft.com/office/drawing/2014/main" id="{1F47C6BC-BD1A-4291-B018-05E5A72E4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507">
              <a:extLst>
                <a:ext uri="{FF2B5EF4-FFF2-40B4-BE49-F238E27FC236}">
                  <a16:creationId xmlns:a16="http://schemas.microsoft.com/office/drawing/2014/main" id="{E5B89844-FD17-4048-A3F5-35E390C6E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508">
              <a:extLst>
                <a:ext uri="{FF2B5EF4-FFF2-40B4-BE49-F238E27FC236}">
                  <a16:creationId xmlns:a16="http://schemas.microsoft.com/office/drawing/2014/main" id="{B5593F34-8B0E-4D34-9781-B594E2F5D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509">
              <a:extLst>
                <a:ext uri="{FF2B5EF4-FFF2-40B4-BE49-F238E27FC236}">
                  <a16:creationId xmlns:a16="http://schemas.microsoft.com/office/drawing/2014/main" id="{4428E4BB-2263-4D19-8254-C9B54B85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510">
              <a:extLst>
                <a:ext uri="{FF2B5EF4-FFF2-40B4-BE49-F238E27FC236}">
                  <a16:creationId xmlns:a16="http://schemas.microsoft.com/office/drawing/2014/main" id="{2366216E-6EA2-4872-8370-C5EC2252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511">
              <a:extLst>
                <a:ext uri="{FF2B5EF4-FFF2-40B4-BE49-F238E27FC236}">
                  <a16:creationId xmlns:a16="http://schemas.microsoft.com/office/drawing/2014/main" id="{D66F8E3F-BF33-4F99-A1F0-EB5885BF2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512">
              <a:extLst>
                <a:ext uri="{FF2B5EF4-FFF2-40B4-BE49-F238E27FC236}">
                  <a16:creationId xmlns:a16="http://schemas.microsoft.com/office/drawing/2014/main" id="{EB506747-ED9D-43EA-BD67-DF7971849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513">
              <a:extLst>
                <a:ext uri="{FF2B5EF4-FFF2-40B4-BE49-F238E27FC236}">
                  <a16:creationId xmlns:a16="http://schemas.microsoft.com/office/drawing/2014/main" id="{AC803CE8-FFF7-40EA-AF62-102724C32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514">
              <a:extLst>
                <a:ext uri="{FF2B5EF4-FFF2-40B4-BE49-F238E27FC236}">
                  <a16:creationId xmlns:a16="http://schemas.microsoft.com/office/drawing/2014/main" id="{7EF6FFCA-06CC-4395-AEB0-425719A42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515">
              <a:extLst>
                <a:ext uri="{FF2B5EF4-FFF2-40B4-BE49-F238E27FC236}">
                  <a16:creationId xmlns:a16="http://schemas.microsoft.com/office/drawing/2014/main" id="{0D95F285-AAC0-4F32-8665-2677878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516">
              <a:extLst>
                <a:ext uri="{FF2B5EF4-FFF2-40B4-BE49-F238E27FC236}">
                  <a16:creationId xmlns:a16="http://schemas.microsoft.com/office/drawing/2014/main" id="{8DFCCA2E-BF12-4D26-A5A4-A03387546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517">
              <a:extLst>
                <a:ext uri="{FF2B5EF4-FFF2-40B4-BE49-F238E27FC236}">
                  <a16:creationId xmlns:a16="http://schemas.microsoft.com/office/drawing/2014/main" id="{2ABEAC60-6AC3-4D6A-95F9-2E79F6BE0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518">
              <a:extLst>
                <a:ext uri="{FF2B5EF4-FFF2-40B4-BE49-F238E27FC236}">
                  <a16:creationId xmlns:a16="http://schemas.microsoft.com/office/drawing/2014/main" id="{FA6015B7-49FE-4729-B2F4-585F0F30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519">
              <a:extLst>
                <a:ext uri="{FF2B5EF4-FFF2-40B4-BE49-F238E27FC236}">
                  <a16:creationId xmlns:a16="http://schemas.microsoft.com/office/drawing/2014/main" id="{D611DEB1-76FE-4625-9449-88E52D15F4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520">
              <a:extLst>
                <a:ext uri="{FF2B5EF4-FFF2-40B4-BE49-F238E27FC236}">
                  <a16:creationId xmlns:a16="http://schemas.microsoft.com/office/drawing/2014/main" id="{97F031C1-1AA7-4CA7-ADD3-E0577626E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521">
              <a:extLst>
                <a:ext uri="{FF2B5EF4-FFF2-40B4-BE49-F238E27FC236}">
                  <a16:creationId xmlns:a16="http://schemas.microsoft.com/office/drawing/2014/main" id="{96F5D0CB-22E6-4536-8403-F42527F31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522">
              <a:extLst>
                <a:ext uri="{FF2B5EF4-FFF2-40B4-BE49-F238E27FC236}">
                  <a16:creationId xmlns:a16="http://schemas.microsoft.com/office/drawing/2014/main" id="{A32718AB-7401-4F66-9C77-E06C3CF7C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523">
              <a:extLst>
                <a:ext uri="{FF2B5EF4-FFF2-40B4-BE49-F238E27FC236}">
                  <a16:creationId xmlns:a16="http://schemas.microsoft.com/office/drawing/2014/main" id="{85B6B5F1-D1E4-45A3-8117-348D02D2A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524">
              <a:extLst>
                <a:ext uri="{FF2B5EF4-FFF2-40B4-BE49-F238E27FC236}">
                  <a16:creationId xmlns:a16="http://schemas.microsoft.com/office/drawing/2014/main" id="{534869FD-184C-42DB-B9DA-293DB67E5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525">
              <a:extLst>
                <a:ext uri="{FF2B5EF4-FFF2-40B4-BE49-F238E27FC236}">
                  <a16:creationId xmlns:a16="http://schemas.microsoft.com/office/drawing/2014/main" id="{A781504F-CAFD-4201-B288-8B4A809B4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6" name="Freeform: Shape 526">
              <a:extLst>
                <a:ext uri="{FF2B5EF4-FFF2-40B4-BE49-F238E27FC236}">
                  <a16:creationId xmlns:a16="http://schemas.microsoft.com/office/drawing/2014/main" id="{D9FC8348-2BA6-4631-8AA7-D63CD898C5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7" name="Freeform: Shape 527">
              <a:extLst>
                <a:ext uri="{FF2B5EF4-FFF2-40B4-BE49-F238E27FC236}">
                  <a16:creationId xmlns:a16="http://schemas.microsoft.com/office/drawing/2014/main" id="{C1AF95A2-64EA-45E2-A43B-1EBD56910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8" name="Freeform: Shape 528">
              <a:extLst>
                <a:ext uri="{FF2B5EF4-FFF2-40B4-BE49-F238E27FC236}">
                  <a16:creationId xmlns:a16="http://schemas.microsoft.com/office/drawing/2014/main" id="{CFC80050-240D-434A-BFCB-DE4DA4FAF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270" y="1130846"/>
            <a:ext cx="4974771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GitHub: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GitHub - </a:t>
            </a:r>
            <a:r>
              <a:rPr lang="en-US" sz="1400" dirty="0" err="1"/>
              <a:t>trustedsec</a:t>
            </a:r>
            <a:r>
              <a:rPr lang="en-US" sz="1400" dirty="0"/>
              <a:t>/social-engineer-toolkit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GitHub - </a:t>
            </a:r>
            <a:r>
              <a:rPr lang="en-US" sz="1400" dirty="0" err="1"/>
              <a:t>kgretzky</a:t>
            </a:r>
            <a:r>
              <a:rPr lang="en-US" sz="1400" dirty="0"/>
              <a:t>/evilginx2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GitHub - </a:t>
            </a:r>
            <a:r>
              <a:rPr lang="en-US" sz="1400" dirty="0" err="1"/>
              <a:t>gophish</a:t>
            </a:r>
            <a:r>
              <a:rPr lang="en-US" sz="1400" dirty="0"/>
              <a:t>/</a:t>
            </a:r>
            <a:r>
              <a:rPr lang="en-US" sz="1400" dirty="0" err="1"/>
              <a:t>gophish</a:t>
            </a:r>
            <a:endParaRPr lang="en-US" sz="1400" dirty="0"/>
          </a:p>
          <a:p>
            <a:pPr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Resources: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Cross-site Scripting via WHOIS and DNS records on multiple lookup platforms - Research Advisory | Tenable®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Spoof Using Right to Left Override (RTLO) Technique - Infosec Resources (infosecinstitute.com)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700" b="1" dirty="0"/>
              <a:t>Presentation Resources </a:t>
            </a:r>
            <a:r>
              <a:rPr lang="en-US" sz="1700" b="1" dirty="0" err="1"/>
              <a:t>Github</a:t>
            </a:r>
            <a:r>
              <a:rPr lang="en-US" sz="1700" b="1" dirty="0"/>
              <a:t>: </a:t>
            </a:r>
          </a:p>
          <a:p>
            <a:pPr marL="228600"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/</a:t>
            </a:r>
            <a:r>
              <a:rPr lang="en-US" sz="1400" dirty="0" err="1">
                <a:hlinkClick r:id="rId3"/>
              </a:rPr>
              <a:t>naivros</a:t>
            </a:r>
            <a:r>
              <a:rPr lang="en-US" sz="1400" dirty="0">
                <a:hlinkClick r:id="rId3"/>
              </a:rPr>
              <a:t>/Phishing-Research</a:t>
            </a:r>
            <a:endParaRPr lang="en-US" sz="1400" dirty="0"/>
          </a:p>
          <a:p>
            <a:pPr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205767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5000" dirty="0"/>
              <a:t>Statistics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8EDB0-138A-4FAD-9848-1CC1032D7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i="1" dirty="0"/>
              <a:t>Domain Registration to Phishing – 14 days. </a:t>
            </a:r>
          </a:p>
          <a:p>
            <a:pPr marL="0" indent="0">
              <a:buNone/>
            </a:pPr>
            <a:r>
              <a:rPr lang="en-US" sz="1100" i="1" dirty="0"/>
              <a:t>https://interisle.net/PhishingLandscape2021.pdf</a:t>
            </a:r>
          </a:p>
          <a:p>
            <a:r>
              <a:rPr lang="en-US" sz="2000" i="1" dirty="0"/>
              <a:t>Microsoft is 43% of Phishing Campaigns</a:t>
            </a:r>
          </a:p>
          <a:p>
            <a:r>
              <a:rPr lang="en-US" sz="2000" i="1" dirty="0"/>
              <a:t>Collected Data</a:t>
            </a:r>
          </a:p>
          <a:p>
            <a:pPr lvl="1"/>
            <a:r>
              <a:rPr lang="en-US" sz="2000" i="1" dirty="0"/>
              <a:t>Credentials</a:t>
            </a:r>
          </a:p>
          <a:p>
            <a:pPr lvl="1"/>
            <a:r>
              <a:rPr lang="en-US" sz="2000" i="1" dirty="0"/>
              <a:t>Personal Data</a:t>
            </a:r>
          </a:p>
          <a:p>
            <a:pPr lvl="1"/>
            <a:r>
              <a:rPr lang="en-US" sz="2000" i="1" dirty="0"/>
              <a:t>Medical Information</a:t>
            </a:r>
          </a:p>
          <a:p>
            <a:pPr marL="0" indent="0">
              <a:buNone/>
            </a:pPr>
            <a:r>
              <a:rPr lang="en-US" sz="1100" i="1" dirty="0">
                <a:hlinkClick r:id="rId3"/>
              </a:rPr>
              <a:t>https://www.tessian.com/blog/phishing-statistics-2020/</a:t>
            </a:r>
            <a:endParaRPr lang="en-US" sz="1100" i="1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2AD2222-16A4-46BB-ABE1-1003E0888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79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Rectangle 47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809" y="1187311"/>
            <a:ext cx="5089552" cy="4483379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814848-248A-47DD-88E0-95099D951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301" y="1178924"/>
            <a:ext cx="5089552" cy="4483379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51">
            <a:extLst>
              <a:ext uri="{FF2B5EF4-FFF2-40B4-BE49-F238E27FC236}">
                <a16:creationId xmlns:a16="http://schemas.microsoft.com/office/drawing/2014/main" id="{718BDA89-0D2C-4C4E-99F6-D7A220FE4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1130846"/>
            <a:ext cx="5039475" cy="4439266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aphic 38">
            <a:extLst>
              <a:ext uri="{FF2B5EF4-FFF2-40B4-BE49-F238E27FC236}">
                <a16:creationId xmlns:a16="http://schemas.microsoft.com/office/drawing/2014/main" id="{6B67BE95-96EF-433C-9F29-B0732AA6B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40" y="1424181"/>
            <a:ext cx="1355538" cy="503582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D324976-1596-4B76-A61C-5626816B24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44DEF24-FB22-48A2-8257-B97AD7E1A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Graphic 212">
            <a:extLst>
              <a:ext uri="{FF2B5EF4-FFF2-40B4-BE49-F238E27FC236}">
                <a16:creationId xmlns:a16="http://schemas.microsoft.com/office/drawing/2014/main" id="{7CE98B01-ED41-482F-AFA1-19C7FA7C0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0" name="Graphic 212">
            <a:extLst>
              <a:ext uri="{FF2B5EF4-FFF2-40B4-BE49-F238E27FC236}">
                <a16:creationId xmlns:a16="http://schemas.microsoft.com/office/drawing/2014/main" id="{B9CABDD0-8DF6-4974-A224-9A2A81778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502" y="629793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62" name="Graphic 4">
            <a:extLst>
              <a:ext uri="{FF2B5EF4-FFF2-40B4-BE49-F238E27FC236}">
                <a16:creationId xmlns:a16="http://schemas.microsoft.com/office/drawing/2014/main" id="{D6E8B984-55B9-4A62-A043-997D00F0A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32680" y="5188771"/>
            <a:ext cx="1076787" cy="1076789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4FAF4A8-82EB-4F6F-B601-43EBF0BD1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6F2473F-E069-4558-9B41-E285BBE03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C9A4A76-2C9F-486C-9663-6A30A022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8431DC7-D4CB-479A-AFA4-5B0C597A2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0755DA1-6F28-4612-A4A7-B915468C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616ED79-5475-49E6-A5FE-8D9DB12FB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1DCEB47-7140-4682-8DBF-7667BE28F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A931BD3-5A56-42F2-B6B5-647B28D1C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20E4C8E-4190-498D-9556-6DA668A81F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4B2F30F-0B57-4D60-A087-CD6A471F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C5E8C73-ED41-4214-AEE6-3C5F49384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1F94534-FE3E-476C-870B-E714E4A66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E6C1B0-4D58-4937-B2B7-B1207CA18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1619"/>
            <a:ext cx="4905401" cy="40421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kern="12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Questions &amp; answers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270" y="1130846"/>
            <a:ext cx="5273318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b="1" dirty="0"/>
              <a:t>If you have any questions that have not been answered at this point, feel free to reach out </a:t>
            </a:r>
            <a:br>
              <a:rPr lang="en-US" b="1" dirty="0"/>
            </a:br>
            <a:r>
              <a:rPr lang="en-US" b="1" dirty="0"/>
              <a:t>to me directly on Twitter.</a:t>
            </a:r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endParaRPr lang="en-US" b="1" dirty="0"/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endParaRPr lang="en-US" b="1" dirty="0"/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endParaRPr lang="en-US" b="1" dirty="0"/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endParaRPr lang="en-US" b="1" dirty="0"/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endParaRPr lang="en-US" b="1" dirty="0"/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endParaRPr lang="en-US" b="1" dirty="0"/>
          </a:p>
          <a:p>
            <a:pPr algn="l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1600" b="1" dirty="0"/>
              <a:t>All scripts mentioned within this presentation are available at </a:t>
            </a:r>
            <a:r>
              <a:rPr lang="en-US" sz="1600" b="1" dirty="0">
                <a:solidFill>
                  <a:schemeClr val="accent1"/>
                </a:solidFill>
              </a:rPr>
              <a:t>https://github.com/naivros/Phishing-Research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FB7B68-C778-4237-AF71-2ECCC741AFDB}"/>
              </a:ext>
            </a:extLst>
          </p:cNvPr>
          <p:cNvGrpSpPr/>
          <p:nvPr/>
        </p:nvGrpSpPr>
        <p:grpSpPr>
          <a:xfrm>
            <a:off x="6527049" y="2309176"/>
            <a:ext cx="3278736" cy="901664"/>
            <a:chOff x="3254373" y="3855692"/>
            <a:chExt cx="2691678" cy="72453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B5152BC-4EA1-4F4E-98DB-FDE1FF855353}"/>
                </a:ext>
              </a:extLst>
            </p:cNvPr>
            <p:cNvSpPr/>
            <p:nvPr/>
          </p:nvSpPr>
          <p:spPr>
            <a:xfrm>
              <a:off x="3467100" y="3970718"/>
              <a:ext cx="2478951" cy="488500"/>
            </a:xfrm>
            <a:prstGeom prst="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>
              <a:norm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rgbClr val="2495CF"/>
                  </a:solidFill>
                </a:rPr>
                <a:t>@aLilSus</a:t>
              </a: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DC17A2C-1831-4136-81A2-59D21972E0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73" y="3855692"/>
              <a:ext cx="728951" cy="724535"/>
            </a:xfrm>
            <a:prstGeom prst="ellipse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994768E-44EB-4AE8-846C-4452DBCA2DCA}"/>
              </a:ext>
            </a:extLst>
          </p:cNvPr>
          <p:cNvGrpSpPr/>
          <p:nvPr/>
        </p:nvGrpSpPr>
        <p:grpSpPr>
          <a:xfrm>
            <a:off x="6529874" y="3399169"/>
            <a:ext cx="3278736" cy="901664"/>
            <a:chOff x="3254373" y="3855692"/>
            <a:chExt cx="2691678" cy="7245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A7AC1E-81E2-4466-B82F-DCF23D7990AA}"/>
                </a:ext>
              </a:extLst>
            </p:cNvPr>
            <p:cNvSpPr/>
            <p:nvPr/>
          </p:nvSpPr>
          <p:spPr>
            <a:xfrm>
              <a:off x="3467100" y="3970718"/>
              <a:ext cx="2478951" cy="488500"/>
            </a:xfrm>
            <a:prstGeom prst="rect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>
              <a:normAutofit fontScale="92500"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 </a:t>
              </a:r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@a.lil.sus#7939</a:t>
              </a:r>
            </a:p>
          </p:txBody>
        </p: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637124C-8F58-4146-B2EC-4B90A44E0C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373" y="3855692"/>
              <a:ext cx="728951" cy="724535"/>
            </a:xfrm>
            <a:prstGeom prst="ellips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pic>
      </p:grpSp>
      <p:pic>
        <p:nvPicPr>
          <p:cNvPr id="2050" name="Picture 2" descr="How to uninstall Discord on Mac manually or automatically ...">
            <a:extLst>
              <a:ext uri="{FF2B5EF4-FFF2-40B4-BE49-F238E27FC236}">
                <a16:creationId xmlns:a16="http://schemas.microsoft.com/office/drawing/2014/main" id="{EA2844F3-B8EE-4E7B-9CA0-BC8A95A8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41" y="3438996"/>
            <a:ext cx="814564" cy="8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560" y="365125"/>
            <a:ext cx="11228880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does it work?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55E1D-F4AD-41A7-B948-E2D246CCFE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6927" y="365125"/>
            <a:ext cx="5996871" cy="58118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  <a:p>
            <a:pPr indent="-228600" algn="l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4324394-6D5B-45A6-BDAB-EE5FFD65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12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5000" dirty="0"/>
              <a:t>It works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2AD2222-16A4-46BB-ABE1-1003E08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7316E4D-05F4-4AEB-B984-24B6326BA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31" y="2386143"/>
            <a:ext cx="5323809" cy="20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51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68AD6-62CB-4EE0-B04C-7C7374A97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It works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E2AD2222-16A4-46BB-ABE1-1003E0888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47" y="160136"/>
            <a:ext cx="2848435" cy="574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FE6D0-36BD-4F82-AD79-B01FF0D6A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031" y="2386143"/>
            <a:ext cx="4719732" cy="208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6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DB4B3462AD0E4AAA3710BAAC84527B" ma:contentTypeVersion="12" ma:contentTypeDescription="Create a new document." ma:contentTypeScope="" ma:versionID="e1ac6ea5a98da827253b4cf29d7baa45">
  <xsd:schema xmlns:xsd="http://www.w3.org/2001/XMLSchema" xmlns:xs="http://www.w3.org/2001/XMLSchema" xmlns:p="http://schemas.microsoft.com/office/2006/metadata/properties" xmlns:ns3="0ab57d8d-f8ed-4e60-ae62-6267c30f1d41" xmlns:ns4="98b7d7d4-5ab4-4580-81cc-984a3071500c" targetNamespace="http://schemas.microsoft.com/office/2006/metadata/properties" ma:root="true" ma:fieldsID="a7ba28d21429b0c6970aabd654fcdddb" ns3:_="" ns4:_="">
    <xsd:import namespace="0ab57d8d-f8ed-4e60-ae62-6267c30f1d41"/>
    <xsd:import namespace="98b7d7d4-5ab4-4580-81cc-984a3071500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b57d8d-f8ed-4e60-ae62-6267c30f1d4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b7d7d4-5ab4-4580-81cc-984a3071500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3C8628A-2238-4E17-B95E-925B23E777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b57d8d-f8ed-4e60-ae62-6267c30f1d41"/>
    <ds:schemaRef ds:uri="98b7d7d4-5ab4-4580-81cc-984a307150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81915B5-EEC9-4D69-BB8E-ABFD400F37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8D470B-09B5-4444-93BB-F396432FAAF6}">
  <ds:schemaRefs>
    <ds:schemaRef ds:uri="98b7d7d4-5ab4-4580-81cc-984a3071500c"/>
    <ds:schemaRef ds:uri="0ab57d8d-f8ed-4e60-ae62-6267c30f1d41"/>
    <ds:schemaRef ds:uri="http://purl.org/dc/dcmitype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7655</TotalTime>
  <Words>2109</Words>
  <Application>Microsoft Office PowerPoint</Application>
  <PresentationFormat>Widescreen</PresentationFormat>
  <Paragraphs>299</Paragraphs>
  <Slides>60</Slides>
  <Notes>21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Oswald</vt:lpstr>
      <vt:lpstr>Roboto</vt:lpstr>
      <vt:lpstr>Office Theme</vt:lpstr>
      <vt:lpstr>Advanced Phishing Threats (APT) –  Exploiting Modern Features</vt:lpstr>
      <vt:lpstr>PowerPoint Presentation</vt:lpstr>
      <vt:lpstr>What is Phishing? </vt:lpstr>
      <vt:lpstr>Terms</vt:lpstr>
      <vt:lpstr>Identifiers of Phishing</vt:lpstr>
      <vt:lpstr>Statistics</vt:lpstr>
      <vt:lpstr>Why does it work? </vt:lpstr>
      <vt:lpstr>It works</vt:lpstr>
      <vt:lpstr>It works</vt:lpstr>
      <vt:lpstr>It works</vt:lpstr>
      <vt:lpstr>Social Manipulation</vt:lpstr>
      <vt:lpstr>Where are we?</vt:lpstr>
      <vt:lpstr>Domain Sprawl</vt:lpstr>
      <vt:lpstr>Consent Based Phishing</vt:lpstr>
      <vt:lpstr>Third Party APIs</vt:lpstr>
      <vt:lpstr>Legacy Techniques – that still work (circa 2002)</vt:lpstr>
      <vt:lpstr>Typo Domain Squatting</vt:lpstr>
      <vt:lpstr>PowerPoint Presentation</vt:lpstr>
      <vt:lpstr>Internationalized Domain Names (IDNs)</vt:lpstr>
      <vt:lpstr>PowerPoint Presentation</vt:lpstr>
      <vt:lpstr>List of Suspended Domains</vt:lpstr>
      <vt:lpstr>Achieving legitimacy through complexity.</vt:lpstr>
      <vt:lpstr>Inheriting Trust</vt:lpstr>
      <vt:lpstr>Link Filtering</vt:lpstr>
      <vt:lpstr>Abusable Services  that host content</vt:lpstr>
      <vt:lpstr>Abusable Services  that host content</vt:lpstr>
      <vt:lpstr>Trusted Services that perform actions</vt:lpstr>
      <vt:lpstr>Illegitimate Businesses  Case studies</vt:lpstr>
      <vt:lpstr>Trust Relationships Open Authentication (OAUTH) </vt:lpstr>
      <vt:lpstr>OAUTH except it’s not OAUTH</vt:lpstr>
      <vt:lpstr>Abusing “OAUTH”</vt:lpstr>
      <vt:lpstr>Transparency  Window Attacks</vt:lpstr>
      <vt:lpstr>Subdomain Impersonation</vt:lpstr>
      <vt:lpstr>Requirements of a Subdomain</vt:lpstr>
      <vt:lpstr>Valid Subdomains</vt:lpstr>
      <vt:lpstr>Valid Subdomains</vt:lpstr>
      <vt:lpstr>Valid Subdomains</vt:lpstr>
      <vt:lpstr>PowerPoint Presentation</vt:lpstr>
      <vt:lpstr>Impersonation via Subdomains</vt:lpstr>
      <vt:lpstr>Impersonation via Subdomains</vt:lpstr>
      <vt:lpstr>Impersonation via Subdomains</vt:lpstr>
      <vt:lpstr>Impersonation via Subdomains</vt:lpstr>
      <vt:lpstr>Left-To-Right Override and Right-To-Left Override</vt:lpstr>
      <vt:lpstr>LTR and RTL Encoding</vt:lpstr>
      <vt:lpstr>PowerPoint Presentation</vt:lpstr>
      <vt:lpstr>LTRO and RTLOs</vt:lpstr>
      <vt:lpstr>PowerPoint Presentation</vt:lpstr>
      <vt:lpstr>PowerPoint Presentation</vt:lpstr>
      <vt:lpstr>PowerPoint Presentation</vt:lpstr>
      <vt:lpstr>PowerPoint Presentation</vt:lpstr>
      <vt:lpstr>What can we do?</vt:lpstr>
      <vt:lpstr>How to Protect Individuals</vt:lpstr>
      <vt:lpstr>How to Protect Individuals</vt:lpstr>
      <vt:lpstr>How to Protect your Organization</vt:lpstr>
      <vt:lpstr>Effective Training Techniques</vt:lpstr>
      <vt:lpstr>Positive Training Techniques</vt:lpstr>
      <vt:lpstr>Issues with  Phishing Training</vt:lpstr>
      <vt:lpstr>Simulations are Simply Simulations</vt:lpstr>
      <vt:lpstr>ADDITIONAL RESOURCES</vt:lpstr>
      <vt:lpstr>Questions &amp; answers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Payton Miller</dc:creator>
  <cp:lastModifiedBy>Payton Miller</cp:lastModifiedBy>
  <cp:revision>33</cp:revision>
  <dcterms:created xsi:type="dcterms:W3CDTF">2021-06-06T03:44:19Z</dcterms:created>
  <dcterms:modified xsi:type="dcterms:W3CDTF">2021-10-27T14:59:05Z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0x01010065DB4B3462AD0E4AAA3710BAAC84527B</vt:lpwstr>
  </property>
</Properties>
</file>